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5" r:id="rId3"/>
    <p:sldId id="276" r:id="rId4"/>
    <p:sldId id="286" r:id="rId5"/>
    <p:sldId id="277" r:id="rId6"/>
    <p:sldId id="278" r:id="rId7"/>
    <p:sldId id="285" r:id="rId8"/>
    <p:sldId id="279" r:id="rId9"/>
    <p:sldId id="274" r:id="rId10"/>
    <p:sldId id="273" r:id="rId11"/>
    <p:sldId id="270" r:id="rId12"/>
    <p:sldId id="283" r:id="rId13"/>
    <p:sldId id="284" r:id="rId14"/>
    <p:sldId id="288" r:id="rId15"/>
    <p:sldId id="290" r:id="rId16"/>
    <p:sldId id="281" r:id="rId17"/>
    <p:sldId id="289" r:id="rId18"/>
    <p:sldId id="282" r:id="rId19"/>
    <p:sldId id="29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30" autoAdjust="0"/>
  </p:normalViewPr>
  <p:slideViewPr>
    <p:cSldViewPr snapToGrid="0" snapToObjects="1">
      <p:cViewPr>
        <p:scale>
          <a:sx n="90" d="100"/>
          <a:sy n="90" d="100"/>
        </p:scale>
        <p:origin x="-1528" y="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DCEDE-B77E-4B45-B8F3-E7867DCCB3A2}" type="doc">
      <dgm:prSet loTypeId="urn:microsoft.com/office/officeart/2008/layout/RadialCluster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5757B4E5-D32F-F841-B0F0-6C05391F59D6}">
      <dgm:prSet phldrT="[Testo]"/>
      <dgm:spPr/>
      <dgm:t>
        <a:bodyPr/>
        <a:lstStyle/>
        <a:p>
          <a:r>
            <a:rPr lang="it-IT" b="1" dirty="0" smtClean="0">
              <a:solidFill>
                <a:srgbClr val="404040"/>
              </a:solidFill>
            </a:rPr>
            <a:t>GCED</a:t>
          </a:r>
          <a:endParaRPr lang="it-IT" b="1" dirty="0">
            <a:solidFill>
              <a:srgbClr val="404040"/>
            </a:solidFill>
          </a:endParaRPr>
        </a:p>
      </dgm:t>
    </dgm:pt>
    <dgm:pt modelId="{05189AAC-F1DD-9945-9724-D22449ACF538}" type="parTrans" cxnId="{AE4173D9-E715-2249-9AE7-B44018E02042}">
      <dgm:prSet/>
      <dgm:spPr/>
      <dgm:t>
        <a:bodyPr/>
        <a:lstStyle/>
        <a:p>
          <a:endParaRPr lang="it-IT"/>
        </a:p>
      </dgm:t>
    </dgm:pt>
    <dgm:pt modelId="{D4411E8E-0AF9-F24C-BDEE-0F2917CF2752}" type="sibTrans" cxnId="{AE4173D9-E715-2249-9AE7-B44018E02042}">
      <dgm:prSet/>
      <dgm:spPr/>
      <dgm:t>
        <a:bodyPr/>
        <a:lstStyle/>
        <a:p>
          <a:endParaRPr lang="it-IT"/>
        </a:p>
      </dgm:t>
    </dgm:pt>
    <dgm:pt modelId="{EF73954C-2CD2-234D-B558-CC3B95F26E3D}">
      <dgm:prSet phldrT="[Testo]"/>
      <dgm:spPr/>
      <dgm:t>
        <a:bodyPr/>
        <a:lstStyle/>
        <a:p>
          <a:r>
            <a:rPr lang="en-GB" dirty="0" smtClean="0">
              <a:solidFill>
                <a:srgbClr val="404040"/>
              </a:solidFill>
            </a:rPr>
            <a:t>peace</a:t>
          </a:r>
          <a:endParaRPr lang="it-IT" dirty="0">
            <a:solidFill>
              <a:srgbClr val="404040"/>
            </a:solidFill>
          </a:endParaRPr>
        </a:p>
      </dgm:t>
    </dgm:pt>
    <dgm:pt modelId="{D66A7794-2BC8-1242-8481-A26B283C1F7D}" type="parTrans" cxnId="{B2704D89-F45D-1749-8EAC-6E5E316BAD2F}">
      <dgm:prSet/>
      <dgm:spPr/>
      <dgm:t>
        <a:bodyPr/>
        <a:lstStyle/>
        <a:p>
          <a:endParaRPr lang="it-IT"/>
        </a:p>
      </dgm:t>
    </dgm:pt>
    <dgm:pt modelId="{C2AAC536-0324-864B-BF95-07C1CA64EDCC}" type="sibTrans" cxnId="{B2704D89-F45D-1749-8EAC-6E5E316BAD2F}">
      <dgm:prSet/>
      <dgm:spPr/>
      <dgm:t>
        <a:bodyPr/>
        <a:lstStyle/>
        <a:p>
          <a:endParaRPr lang="it-IT"/>
        </a:p>
      </dgm:t>
    </dgm:pt>
    <dgm:pt modelId="{CA5C3835-7557-8D48-AE6C-3D20C104A59E}">
      <dgm:prSet phldrT="[Testo]"/>
      <dgm:spPr/>
      <dgm:t>
        <a:bodyPr/>
        <a:lstStyle/>
        <a:p>
          <a:r>
            <a:rPr lang="en-GB" dirty="0" smtClean="0">
              <a:solidFill>
                <a:srgbClr val="404040"/>
              </a:solidFill>
            </a:rPr>
            <a:t>human rights</a:t>
          </a:r>
          <a:endParaRPr lang="it-IT" dirty="0">
            <a:solidFill>
              <a:srgbClr val="404040"/>
            </a:solidFill>
          </a:endParaRPr>
        </a:p>
      </dgm:t>
    </dgm:pt>
    <dgm:pt modelId="{75621ED5-BF88-0E47-AD94-A9D1EB3ABFAE}" type="parTrans" cxnId="{E0F4F8DE-8A5E-8944-A053-D88F0CA4155A}">
      <dgm:prSet/>
      <dgm:spPr/>
      <dgm:t>
        <a:bodyPr/>
        <a:lstStyle/>
        <a:p>
          <a:endParaRPr lang="it-IT"/>
        </a:p>
      </dgm:t>
    </dgm:pt>
    <dgm:pt modelId="{F625B65A-EE0B-0F4F-B69A-862F3960E930}" type="sibTrans" cxnId="{E0F4F8DE-8A5E-8944-A053-D88F0CA4155A}">
      <dgm:prSet/>
      <dgm:spPr/>
      <dgm:t>
        <a:bodyPr/>
        <a:lstStyle/>
        <a:p>
          <a:endParaRPr lang="it-IT"/>
        </a:p>
      </dgm:t>
    </dgm:pt>
    <dgm:pt modelId="{352DBAAC-AFEB-3042-A1E4-ACAD937F5FC3}">
      <dgm:prSet phldrT="[Testo]"/>
      <dgm:spPr/>
      <dgm:t>
        <a:bodyPr/>
        <a:lstStyle/>
        <a:p>
          <a:r>
            <a:rPr lang="en-GB" dirty="0" smtClean="0"/>
            <a:t>diversity issues</a:t>
          </a:r>
          <a:endParaRPr lang="it-IT" dirty="0"/>
        </a:p>
      </dgm:t>
    </dgm:pt>
    <dgm:pt modelId="{D1A362D2-EF43-144A-8854-0AE7795BE9C9}" type="parTrans" cxnId="{CB09F0BA-76BC-6C47-8944-8611E40FEABD}">
      <dgm:prSet/>
      <dgm:spPr/>
      <dgm:t>
        <a:bodyPr/>
        <a:lstStyle/>
        <a:p>
          <a:endParaRPr lang="it-IT"/>
        </a:p>
      </dgm:t>
    </dgm:pt>
    <dgm:pt modelId="{2AB8B204-ABEB-8840-A92D-1DEC9EF96F50}" type="sibTrans" cxnId="{CB09F0BA-76BC-6C47-8944-8611E40FEABD}">
      <dgm:prSet/>
      <dgm:spPr/>
      <dgm:t>
        <a:bodyPr/>
        <a:lstStyle/>
        <a:p>
          <a:endParaRPr lang="it-IT"/>
        </a:p>
      </dgm:t>
    </dgm:pt>
    <dgm:pt modelId="{FC46EF1C-3F36-B047-96B4-721900BB9A1E}">
      <dgm:prSet phldrT="[Testo]" custT="1"/>
      <dgm:spPr/>
      <dgm:t>
        <a:bodyPr/>
        <a:lstStyle/>
        <a:p>
          <a:pPr>
            <a:lnSpc>
              <a:spcPts val="1440"/>
            </a:lnSpc>
            <a:spcAft>
              <a:spcPts val="0"/>
            </a:spcAft>
          </a:pPr>
          <a:r>
            <a:rPr lang="en-GB" sz="1200" dirty="0" smtClean="0">
              <a:solidFill>
                <a:srgbClr val="404040"/>
              </a:solidFill>
            </a:rPr>
            <a:t>social and economic justice</a:t>
          </a:r>
          <a:endParaRPr lang="it-IT" sz="1200" dirty="0">
            <a:solidFill>
              <a:srgbClr val="404040"/>
            </a:solidFill>
          </a:endParaRPr>
        </a:p>
      </dgm:t>
    </dgm:pt>
    <dgm:pt modelId="{6E80AD87-F6BD-E44B-8BC9-F69ED9CF6EB8}" type="parTrans" cxnId="{23096EB5-B0F1-5249-BA40-0471E893E803}">
      <dgm:prSet/>
      <dgm:spPr/>
      <dgm:t>
        <a:bodyPr/>
        <a:lstStyle/>
        <a:p>
          <a:endParaRPr lang="it-IT"/>
        </a:p>
      </dgm:t>
    </dgm:pt>
    <dgm:pt modelId="{33CA4959-9FF8-5C4B-9B35-D68FBCBF25DD}" type="sibTrans" cxnId="{23096EB5-B0F1-5249-BA40-0471E893E803}">
      <dgm:prSet/>
      <dgm:spPr/>
      <dgm:t>
        <a:bodyPr/>
        <a:lstStyle/>
        <a:p>
          <a:endParaRPr lang="it-IT"/>
        </a:p>
      </dgm:t>
    </dgm:pt>
    <dgm:pt modelId="{820BE5C3-5B92-1649-BD80-FDD78DABD3B9}">
      <dgm:prSet phldrT="[Testo]"/>
      <dgm:spPr/>
      <dgm:t>
        <a:bodyPr/>
        <a:lstStyle/>
        <a:p>
          <a:r>
            <a:rPr lang="en-GB" dirty="0" smtClean="0">
              <a:solidFill>
                <a:srgbClr val="404040"/>
              </a:solidFill>
            </a:rPr>
            <a:t>environment</a:t>
          </a:r>
          <a:endParaRPr lang="it-IT" dirty="0">
            <a:solidFill>
              <a:srgbClr val="404040"/>
            </a:solidFill>
          </a:endParaRPr>
        </a:p>
      </dgm:t>
    </dgm:pt>
    <dgm:pt modelId="{F9EEB5B3-8F01-3541-A2CF-BAAC4654A0E8}" type="parTrans" cxnId="{967DC187-56AF-5C47-8264-4F5FD05D1BF8}">
      <dgm:prSet/>
      <dgm:spPr/>
      <dgm:t>
        <a:bodyPr/>
        <a:lstStyle/>
        <a:p>
          <a:endParaRPr lang="it-IT"/>
        </a:p>
      </dgm:t>
    </dgm:pt>
    <dgm:pt modelId="{AD658F8B-CF1C-4A4F-A997-F60B6A6190B2}" type="sibTrans" cxnId="{967DC187-56AF-5C47-8264-4F5FD05D1BF8}">
      <dgm:prSet/>
      <dgm:spPr/>
      <dgm:t>
        <a:bodyPr/>
        <a:lstStyle/>
        <a:p>
          <a:endParaRPr lang="it-IT"/>
        </a:p>
      </dgm:t>
    </dgm:pt>
    <dgm:pt modelId="{9C9520B4-6A17-4A4F-A1AD-EF4E72333BD0}" type="pres">
      <dgm:prSet presAssocID="{E35DCEDE-B77E-4B45-B8F3-E7867DCCB3A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A29FAA1-B8A6-5A4D-8471-2E90A9061E51}" type="pres">
      <dgm:prSet presAssocID="{5757B4E5-D32F-F841-B0F0-6C05391F59D6}" presName="singleCycle" presStyleCnt="0"/>
      <dgm:spPr/>
    </dgm:pt>
    <dgm:pt modelId="{6BEF0013-B63B-C443-979F-BF0C6203FCC7}" type="pres">
      <dgm:prSet presAssocID="{5757B4E5-D32F-F841-B0F0-6C05391F59D6}" presName="singleCenter" presStyleLbl="node1" presStyleIdx="0" presStyleCnt="6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91B5008-EEE8-DB48-89B3-00DA6FC44440}" type="pres">
      <dgm:prSet presAssocID="{D66A7794-2BC8-1242-8481-A26B283C1F7D}" presName="Name56" presStyleLbl="parChTrans1D2" presStyleIdx="0" presStyleCnt="5"/>
      <dgm:spPr/>
      <dgm:t>
        <a:bodyPr/>
        <a:lstStyle/>
        <a:p>
          <a:endParaRPr lang="en-US"/>
        </a:p>
      </dgm:t>
    </dgm:pt>
    <dgm:pt modelId="{9E30366D-727F-084C-A59C-3B7E8E9320E3}" type="pres">
      <dgm:prSet presAssocID="{EF73954C-2CD2-234D-B558-CC3B95F26E3D}" presName="text0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7DBEB57-25CA-624A-B34A-BC88D33F9AD5}" type="pres">
      <dgm:prSet presAssocID="{75621ED5-BF88-0E47-AD94-A9D1EB3ABFAE}" presName="Name56" presStyleLbl="parChTrans1D2" presStyleIdx="1" presStyleCnt="5"/>
      <dgm:spPr/>
      <dgm:t>
        <a:bodyPr/>
        <a:lstStyle/>
        <a:p>
          <a:endParaRPr lang="en-US"/>
        </a:p>
      </dgm:t>
    </dgm:pt>
    <dgm:pt modelId="{DFD226BC-56CC-F749-9603-E3F23C3E2068}" type="pres">
      <dgm:prSet presAssocID="{CA5C3835-7557-8D48-AE6C-3D20C104A59E}" presName="text0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26E9988-443D-0348-A964-49BE9709A60C}" type="pres">
      <dgm:prSet presAssocID="{D1A362D2-EF43-144A-8854-0AE7795BE9C9}" presName="Name56" presStyleLbl="parChTrans1D2" presStyleIdx="2" presStyleCnt="5"/>
      <dgm:spPr/>
      <dgm:t>
        <a:bodyPr/>
        <a:lstStyle/>
        <a:p>
          <a:endParaRPr lang="en-US"/>
        </a:p>
      </dgm:t>
    </dgm:pt>
    <dgm:pt modelId="{79A1868C-5193-EF46-AF13-09CABA1917EB}" type="pres">
      <dgm:prSet presAssocID="{352DBAAC-AFEB-3042-A1E4-ACAD937F5FC3}" presName="text0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33472A-8BDE-8246-8312-08FD5DEABCA7}" type="pres">
      <dgm:prSet presAssocID="{6E80AD87-F6BD-E44B-8BC9-F69ED9CF6EB8}" presName="Name56" presStyleLbl="parChTrans1D2" presStyleIdx="3" presStyleCnt="5"/>
      <dgm:spPr/>
      <dgm:t>
        <a:bodyPr/>
        <a:lstStyle/>
        <a:p>
          <a:endParaRPr lang="en-US"/>
        </a:p>
      </dgm:t>
    </dgm:pt>
    <dgm:pt modelId="{5855010B-49C7-0E4E-9833-F304689F16B1}" type="pres">
      <dgm:prSet presAssocID="{FC46EF1C-3F36-B047-96B4-721900BB9A1E}" presName="text0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E5E8BCE-7F43-D740-95D7-A6D5454C5282}" type="pres">
      <dgm:prSet presAssocID="{F9EEB5B3-8F01-3541-A2CF-BAAC4654A0E8}" presName="Name56" presStyleLbl="parChTrans1D2" presStyleIdx="4" presStyleCnt="5"/>
      <dgm:spPr/>
      <dgm:t>
        <a:bodyPr/>
        <a:lstStyle/>
        <a:p>
          <a:endParaRPr lang="en-US"/>
        </a:p>
      </dgm:t>
    </dgm:pt>
    <dgm:pt modelId="{DB078734-CA24-4B4A-BEBE-2F2FC8CA94EE}" type="pres">
      <dgm:prSet presAssocID="{820BE5C3-5B92-1649-BD80-FDD78DABD3B9}" presName="text0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7CD918-FE0C-3046-B993-8F8E28A6DB53}" type="presOf" srcId="{E35DCEDE-B77E-4B45-B8F3-E7867DCCB3A2}" destId="{9C9520B4-6A17-4A4F-A1AD-EF4E72333BD0}" srcOrd="0" destOrd="0" presId="urn:microsoft.com/office/officeart/2008/layout/RadialCluster"/>
    <dgm:cxn modelId="{D5A24E36-9A96-0941-AB4E-E67347A0D146}" type="presOf" srcId="{820BE5C3-5B92-1649-BD80-FDD78DABD3B9}" destId="{DB078734-CA24-4B4A-BEBE-2F2FC8CA94EE}" srcOrd="0" destOrd="0" presId="urn:microsoft.com/office/officeart/2008/layout/RadialCluster"/>
    <dgm:cxn modelId="{832AA233-CBD7-CD4C-B965-F172A3758C89}" type="presOf" srcId="{EF73954C-2CD2-234D-B558-CC3B95F26E3D}" destId="{9E30366D-727F-084C-A59C-3B7E8E9320E3}" srcOrd="0" destOrd="0" presId="urn:microsoft.com/office/officeart/2008/layout/RadialCluster"/>
    <dgm:cxn modelId="{C68C0764-E142-BD44-A563-8DB1511289D7}" type="presOf" srcId="{CA5C3835-7557-8D48-AE6C-3D20C104A59E}" destId="{DFD226BC-56CC-F749-9603-E3F23C3E2068}" srcOrd="0" destOrd="0" presId="urn:microsoft.com/office/officeart/2008/layout/RadialCluster"/>
    <dgm:cxn modelId="{CB09F0BA-76BC-6C47-8944-8611E40FEABD}" srcId="{5757B4E5-D32F-F841-B0F0-6C05391F59D6}" destId="{352DBAAC-AFEB-3042-A1E4-ACAD937F5FC3}" srcOrd="2" destOrd="0" parTransId="{D1A362D2-EF43-144A-8854-0AE7795BE9C9}" sibTransId="{2AB8B204-ABEB-8840-A92D-1DEC9EF96F50}"/>
    <dgm:cxn modelId="{AE4173D9-E715-2249-9AE7-B44018E02042}" srcId="{E35DCEDE-B77E-4B45-B8F3-E7867DCCB3A2}" destId="{5757B4E5-D32F-F841-B0F0-6C05391F59D6}" srcOrd="0" destOrd="0" parTransId="{05189AAC-F1DD-9945-9724-D22449ACF538}" sibTransId="{D4411E8E-0AF9-F24C-BDEE-0F2917CF2752}"/>
    <dgm:cxn modelId="{23096EB5-B0F1-5249-BA40-0471E893E803}" srcId="{5757B4E5-D32F-F841-B0F0-6C05391F59D6}" destId="{FC46EF1C-3F36-B047-96B4-721900BB9A1E}" srcOrd="3" destOrd="0" parTransId="{6E80AD87-F6BD-E44B-8BC9-F69ED9CF6EB8}" sibTransId="{33CA4959-9FF8-5C4B-9B35-D68FBCBF25DD}"/>
    <dgm:cxn modelId="{B96B8F6F-86AE-6E43-A352-CA84C4F04FA4}" type="presOf" srcId="{5757B4E5-D32F-F841-B0F0-6C05391F59D6}" destId="{6BEF0013-B63B-C443-979F-BF0C6203FCC7}" srcOrd="0" destOrd="0" presId="urn:microsoft.com/office/officeart/2008/layout/RadialCluster"/>
    <dgm:cxn modelId="{61FCF163-4C4B-BC41-B8F3-3F8DDD946CC7}" type="presOf" srcId="{D1A362D2-EF43-144A-8854-0AE7795BE9C9}" destId="{226E9988-443D-0348-A964-49BE9709A60C}" srcOrd="0" destOrd="0" presId="urn:microsoft.com/office/officeart/2008/layout/RadialCluster"/>
    <dgm:cxn modelId="{69039016-67D9-9F49-B9CF-391B3512A6AF}" type="presOf" srcId="{D66A7794-2BC8-1242-8481-A26B283C1F7D}" destId="{291B5008-EEE8-DB48-89B3-00DA6FC44440}" srcOrd="0" destOrd="0" presId="urn:microsoft.com/office/officeart/2008/layout/RadialCluster"/>
    <dgm:cxn modelId="{D707DF0F-726E-AE48-A0E0-6F1F47BAF63F}" type="presOf" srcId="{75621ED5-BF88-0E47-AD94-A9D1EB3ABFAE}" destId="{87DBEB57-25CA-624A-B34A-BC88D33F9AD5}" srcOrd="0" destOrd="0" presId="urn:microsoft.com/office/officeart/2008/layout/RadialCluster"/>
    <dgm:cxn modelId="{E0F4F8DE-8A5E-8944-A053-D88F0CA4155A}" srcId="{5757B4E5-D32F-F841-B0F0-6C05391F59D6}" destId="{CA5C3835-7557-8D48-AE6C-3D20C104A59E}" srcOrd="1" destOrd="0" parTransId="{75621ED5-BF88-0E47-AD94-A9D1EB3ABFAE}" sibTransId="{F625B65A-EE0B-0F4F-B69A-862F3960E930}"/>
    <dgm:cxn modelId="{72DFF84A-0B44-9D48-9F17-F34E78928664}" type="presOf" srcId="{F9EEB5B3-8F01-3541-A2CF-BAAC4654A0E8}" destId="{2E5E8BCE-7F43-D740-95D7-A6D5454C5282}" srcOrd="0" destOrd="0" presId="urn:microsoft.com/office/officeart/2008/layout/RadialCluster"/>
    <dgm:cxn modelId="{3CA789A7-1C5B-2447-B146-9A1E301DE46D}" type="presOf" srcId="{6E80AD87-F6BD-E44B-8BC9-F69ED9CF6EB8}" destId="{D533472A-8BDE-8246-8312-08FD5DEABCA7}" srcOrd="0" destOrd="0" presId="urn:microsoft.com/office/officeart/2008/layout/RadialCluster"/>
    <dgm:cxn modelId="{967DC187-56AF-5C47-8264-4F5FD05D1BF8}" srcId="{5757B4E5-D32F-F841-B0F0-6C05391F59D6}" destId="{820BE5C3-5B92-1649-BD80-FDD78DABD3B9}" srcOrd="4" destOrd="0" parTransId="{F9EEB5B3-8F01-3541-A2CF-BAAC4654A0E8}" sibTransId="{AD658F8B-CF1C-4A4F-A997-F60B6A6190B2}"/>
    <dgm:cxn modelId="{B2704D89-F45D-1749-8EAC-6E5E316BAD2F}" srcId="{5757B4E5-D32F-F841-B0F0-6C05391F59D6}" destId="{EF73954C-2CD2-234D-B558-CC3B95F26E3D}" srcOrd="0" destOrd="0" parTransId="{D66A7794-2BC8-1242-8481-A26B283C1F7D}" sibTransId="{C2AAC536-0324-864B-BF95-07C1CA64EDCC}"/>
    <dgm:cxn modelId="{AEB3E3E1-EBAE-D740-B0C8-F89C35EE3B07}" type="presOf" srcId="{FC46EF1C-3F36-B047-96B4-721900BB9A1E}" destId="{5855010B-49C7-0E4E-9833-F304689F16B1}" srcOrd="0" destOrd="0" presId="urn:microsoft.com/office/officeart/2008/layout/RadialCluster"/>
    <dgm:cxn modelId="{477C4A2F-96F0-DE49-B26C-84CD41B8E666}" type="presOf" srcId="{352DBAAC-AFEB-3042-A1E4-ACAD937F5FC3}" destId="{79A1868C-5193-EF46-AF13-09CABA1917EB}" srcOrd="0" destOrd="0" presId="urn:microsoft.com/office/officeart/2008/layout/RadialCluster"/>
    <dgm:cxn modelId="{EDB65FF8-F5EE-E149-B733-C68602075EA3}" type="presParOf" srcId="{9C9520B4-6A17-4A4F-A1AD-EF4E72333BD0}" destId="{CA29FAA1-B8A6-5A4D-8471-2E90A9061E51}" srcOrd="0" destOrd="0" presId="urn:microsoft.com/office/officeart/2008/layout/RadialCluster"/>
    <dgm:cxn modelId="{CBAFF3D6-9E77-2240-B61A-CA34875CB39F}" type="presParOf" srcId="{CA29FAA1-B8A6-5A4D-8471-2E90A9061E51}" destId="{6BEF0013-B63B-C443-979F-BF0C6203FCC7}" srcOrd="0" destOrd="0" presId="urn:microsoft.com/office/officeart/2008/layout/RadialCluster"/>
    <dgm:cxn modelId="{40F6BB3A-0190-D742-9129-08DF207ADFF8}" type="presParOf" srcId="{CA29FAA1-B8A6-5A4D-8471-2E90A9061E51}" destId="{291B5008-EEE8-DB48-89B3-00DA6FC44440}" srcOrd="1" destOrd="0" presId="urn:microsoft.com/office/officeart/2008/layout/RadialCluster"/>
    <dgm:cxn modelId="{5E808DEA-FAB5-434E-94D8-5021EB7A0315}" type="presParOf" srcId="{CA29FAA1-B8A6-5A4D-8471-2E90A9061E51}" destId="{9E30366D-727F-084C-A59C-3B7E8E9320E3}" srcOrd="2" destOrd="0" presId="urn:microsoft.com/office/officeart/2008/layout/RadialCluster"/>
    <dgm:cxn modelId="{2FA9EA54-E0D0-4A44-BA0D-453BECE0F7BE}" type="presParOf" srcId="{CA29FAA1-B8A6-5A4D-8471-2E90A9061E51}" destId="{87DBEB57-25CA-624A-B34A-BC88D33F9AD5}" srcOrd="3" destOrd="0" presId="urn:microsoft.com/office/officeart/2008/layout/RadialCluster"/>
    <dgm:cxn modelId="{4AAFC907-A1BD-7141-BF47-5195F82C6F2E}" type="presParOf" srcId="{CA29FAA1-B8A6-5A4D-8471-2E90A9061E51}" destId="{DFD226BC-56CC-F749-9603-E3F23C3E2068}" srcOrd="4" destOrd="0" presId="urn:microsoft.com/office/officeart/2008/layout/RadialCluster"/>
    <dgm:cxn modelId="{5C073519-B11F-7745-B670-2575BD3563A6}" type="presParOf" srcId="{CA29FAA1-B8A6-5A4D-8471-2E90A9061E51}" destId="{226E9988-443D-0348-A964-49BE9709A60C}" srcOrd="5" destOrd="0" presId="urn:microsoft.com/office/officeart/2008/layout/RadialCluster"/>
    <dgm:cxn modelId="{6B023015-407B-D149-86FD-B36982108ECB}" type="presParOf" srcId="{CA29FAA1-B8A6-5A4D-8471-2E90A9061E51}" destId="{79A1868C-5193-EF46-AF13-09CABA1917EB}" srcOrd="6" destOrd="0" presId="urn:microsoft.com/office/officeart/2008/layout/RadialCluster"/>
    <dgm:cxn modelId="{5720B2CE-9484-0146-BEFF-A2B51A77BFAE}" type="presParOf" srcId="{CA29FAA1-B8A6-5A4D-8471-2E90A9061E51}" destId="{D533472A-8BDE-8246-8312-08FD5DEABCA7}" srcOrd="7" destOrd="0" presId="urn:microsoft.com/office/officeart/2008/layout/RadialCluster"/>
    <dgm:cxn modelId="{7D6C6CA4-08CF-2444-BB93-2599C2C4954D}" type="presParOf" srcId="{CA29FAA1-B8A6-5A4D-8471-2E90A9061E51}" destId="{5855010B-49C7-0E4E-9833-F304689F16B1}" srcOrd="8" destOrd="0" presId="urn:microsoft.com/office/officeart/2008/layout/RadialCluster"/>
    <dgm:cxn modelId="{9B59E77A-0934-F748-A8F5-25CE40CA9578}" type="presParOf" srcId="{CA29FAA1-B8A6-5A4D-8471-2E90A9061E51}" destId="{2E5E8BCE-7F43-D740-95D7-A6D5454C5282}" srcOrd="9" destOrd="0" presId="urn:microsoft.com/office/officeart/2008/layout/RadialCluster"/>
    <dgm:cxn modelId="{1C286274-8CC6-A244-9502-58C0B8E71EA2}" type="presParOf" srcId="{CA29FAA1-B8A6-5A4D-8471-2E90A9061E51}" destId="{DB078734-CA24-4B4A-BEBE-2F2FC8CA94EE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F0013-B63B-C443-979F-BF0C6203FCC7}">
      <dsp:nvSpPr>
        <dsp:cNvPr id="0" name=""/>
        <dsp:cNvSpPr/>
      </dsp:nvSpPr>
      <dsp:spPr>
        <a:xfrm>
          <a:off x="3532962" y="1821956"/>
          <a:ext cx="1401149" cy="14011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b="1" kern="1200" dirty="0" smtClean="0">
              <a:solidFill>
                <a:srgbClr val="404040"/>
              </a:solidFill>
            </a:rPr>
            <a:t>GCED</a:t>
          </a:r>
          <a:endParaRPr lang="it-IT" sz="3000" b="1" kern="1200" dirty="0">
            <a:solidFill>
              <a:srgbClr val="404040"/>
            </a:solidFill>
          </a:endParaRPr>
        </a:p>
      </dsp:txBody>
      <dsp:txXfrm>
        <a:off x="3601360" y="1890354"/>
        <a:ext cx="1264353" cy="1264353"/>
      </dsp:txXfrm>
    </dsp:sp>
    <dsp:sp modelId="{291B5008-EEE8-DB48-89B3-00DA6FC44440}">
      <dsp:nvSpPr>
        <dsp:cNvPr id="0" name=""/>
        <dsp:cNvSpPr/>
      </dsp:nvSpPr>
      <dsp:spPr>
        <a:xfrm rot="16200000">
          <a:off x="3837895" y="1426313"/>
          <a:ext cx="791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128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0366D-727F-084C-A59C-3B7E8E9320E3}">
      <dsp:nvSpPr>
        <dsp:cNvPr id="0" name=""/>
        <dsp:cNvSpPr/>
      </dsp:nvSpPr>
      <dsp:spPr>
        <a:xfrm>
          <a:off x="3764152" y="91901"/>
          <a:ext cx="938769" cy="9387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rgbClr val="404040"/>
              </a:solidFill>
            </a:rPr>
            <a:t>peace</a:t>
          </a:r>
          <a:endParaRPr lang="it-IT" sz="1800" kern="1200" dirty="0">
            <a:solidFill>
              <a:srgbClr val="404040"/>
            </a:solidFill>
          </a:endParaRPr>
        </a:p>
      </dsp:txBody>
      <dsp:txXfrm>
        <a:off x="3809979" y="137728"/>
        <a:ext cx="847115" cy="847115"/>
      </dsp:txXfrm>
    </dsp:sp>
    <dsp:sp modelId="{87DBEB57-25CA-624A-B34A-BC88D33F9AD5}">
      <dsp:nvSpPr>
        <dsp:cNvPr id="0" name=""/>
        <dsp:cNvSpPr/>
      </dsp:nvSpPr>
      <dsp:spPr>
        <a:xfrm rot="20520000">
          <a:off x="4916221" y="2181942"/>
          <a:ext cx="7310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1075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226BC-56CC-F749-9603-E3F23C3E2068}">
      <dsp:nvSpPr>
        <dsp:cNvPr id="0" name=""/>
        <dsp:cNvSpPr/>
      </dsp:nvSpPr>
      <dsp:spPr>
        <a:xfrm>
          <a:off x="5629406" y="1447087"/>
          <a:ext cx="938769" cy="93876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solidFill>
                <a:srgbClr val="404040"/>
              </a:solidFill>
            </a:rPr>
            <a:t>human rights</a:t>
          </a:r>
          <a:endParaRPr lang="it-IT" sz="1700" kern="1200" dirty="0">
            <a:solidFill>
              <a:srgbClr val="404040"/>
            </a:solidFill>
          </a:endParaRPr>
        </a:p>
      </dsp:txBody>
      <dsp:txXfrm>
        <a:off x="5675233" y="1492914"/>
        <a:ext cx="847115" cy="847115"/>
      </dsp:txXfrm>
    </dsp:sp>
    <dsp:sp modelId="{226E9988-443D-0348-A964-49BE9709A60C}">
      <dsp:nvSpPr>
        <dsp:cNvPr id="0" name=""/>
        <dsp:cNvSpPr/>
      </dsp:nvSpPr>
      <dsp:spPr>
        <a:xfrm rot="3240000">
          <a:off x="4636369" y="3431465"/>
          <a:ext cx="5150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509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1868C-5193-EF46-AF13-09CABA1917EB}">
      <dsp:nvSpPr>
        <dsp:cNvPr id="0" name=""/>
        <dsp:cNvSpPr/>
      </dsp:nvSpPr>
      <dsp:spPr>
        <a:xfrm>
          <a:off x="4916942" y="3639825"/>
          <a:ext cx="938769" cy="93876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diversity issues</a:t>
          </a:r>
          <a:endParaRPr lang="it-IT" sz="1500" kern="1200" dirty="0"/>
        </a:p>
      </dsp:txBody>
      <dsp:txXfrm>
        <a:off x="4962769" y="3685652"/>
        <a:ext cx="847115" cy="847115"/>
      </dsp:txXfrm>
    </dsp:sp>
    <dsp:sp modelId="{D533472A-8BDE-8246-8312-08FD5DEABCA7}">
      <dsp:nvSpPr>
        <dsp:cNvPr id="0" name=""/>
        <dsp:cNvSpPr/>
      </dsp:nvSpPr>
      <dsp:spPr>
        <a:xfrm rot="7560000">
          <a:off x="3315610" y="3431465"/>
          <a:ext cx="5150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509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55010B-49C7-0E4E-9833-F304689F16B1}">
      <dsp:nvSpPr>
        <dsp:cNvPr id="0" name=""/>
        <dsp:cNvSpPr/>
      </dsp:nvSpPr>
      <dsp:spPr>
        <a:xfrm>
          <a:off x="2611362" y="3639825"/>
          <a:ext cx="938769" cy="93876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ts val="1440"/>
            </a:lnSpc>
            <a:spcBef>
              <a:spcPct val="0"/>
            </a:spcBef>
            <a:spcAft>
              <a:spcPts val="0"/>
            </a:spcAft>
          </a:pPr>
          <a:r>
            <a:rPr lang="en-GB" sz="1200" kern="1200" dirty="0" smtClean="0">
              <a:solidFill>
                <a:srgbClr val="404040"/>
              </a:solidFill>
            </a:rPr>
            <a:t>social and economic justice</a:t>
          </a:r>
          <a:endParaRPr lang="it-IT" sz="1200" kern="1200" dirty="0">
            <a:solidFill>
              <a:srgbClr val="404040"/>
            </a:solidFill>
          </a:endParaRPr>
        </a:p>
      </dsp:txBody>
      <dsp:txXfrm>
        <a:off x="2657189" y="3685652"/>
        <a:ext cx="847115" cy="847115"/>
      </dsp:txXfrm>
    </dsp:sp>
    <dsp:sp modelId="{2E5E8BCE-7F43-D740-95D7-A6D5454C5282}">
      <dsp:nvSpPr>
        <dsp:cNvPr id="0" name=""/>
        <dsp:cNvSpPr/>
      </dsp:nvSpPr>
      <dsp:spPr>
        <a:xfrm rot="11880000">
          <a:off x="2819778" y="2181942"/>
          <a:ext cx="7310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1075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78734-CA24-4B4A-BEBE-2F2FC8CA94EE}">
      <dsp:nvSpPr>
        <dsp:cNvPr id="0" name=""/>
        <dsp:cNvSpPr/>
      </dsp:nvSpPr>
      <dsp:spPr>
        <a:xfrm>
          <a:off x="1898898" y="1447087"/>
          <a:ext cx="938769" cy="9387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solidFill>
                <a:srgbClr val="404040"/>
              </a:solidFill>
            </a:rPr>
            <a:t>environment</a:t>
          </a:r>
          <a:endParaRPr lang="it-IT" sz="1000" kern="1200" dirty="0">
            <a:solidFill>
              <a:srgbClr val="404040"/>
            </a:solidFill>
          </a:endParaRPr>
        </a:p>
      </dsp:txBody>
      <dsp:txXfrm>
        <a:off x="1944725" y="1492914"/>
        <a:ext cx="847115" cy="847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81549-414A-F94C-A564-B1DF19E746CD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1063E-6490-2246-889F-1C1EB085B8EF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801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E7A05-3102-8141-8163-98361FD7C3CC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12BF6-2EE6-1E44-A0B9-B8B569863AB4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03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D022-9DD5-484C-878C-EFA451F2A3A7}" type="datetime1">
              <a:rPr lang="en-IE" smtClean="0"/>
              <a:t>02/12/15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‹n.›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E1C69-434D-7C44-B05E-AE46779C7918}" type="datetime1">
              <a:rPr lang="en-IE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BE1C-1BBD-D344-94BE-A38ED6028DBD}" type="datetime1">
              <a:rPr lang="en-IE" smtClean="0"/>
              <a:t>02/12/15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CF057-C687-7A41-BF31-26F202864895}" type="datetime1">
              <a:rPr lang="en-IE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‹n.›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030FF8D-07A5-1A40-99E3-177314447108}" type="datetime1">
              <a:rPr lang="en-IE" smtClean="0"/>
              <a:t>02/12/15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55842405-5725-1C44-9E25-A8D56361FB45}" type="datetime1">
              <a:rPr lang="en-IE" smtClean="0"/>
              <a:t>02/12/15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5820-B199-2447-9C14-D7FE4697A1DA}" type="datetime1">
              <a:rPr lang="en-IE" smtClean="0"/>
              <a:t>02/12/15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F79A-9E59-5544-BAF1-67060059BBAE}" type="datetime1">
              <a:rPr lang="en-IE" smtClean="0"/>
              <a:t>02/12/15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A1F8E55-35DC-094B-A042-02FAF01C8AF6}" type="datetime1">
              <a:rPr lang="en-IE" smtClean="0"/>
              <a:t>02/12/15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8DE5E3B-06AC-7048-9A41-990CDFE193A7}" type="datetime1">
              <a:rPr lang="en-IE" smtClean="0"/>
              <a:t>02/12/15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48E7E-DE17-8640-BA0B-403D942BD5E6}" type="datetime1">
              <a:rPr lang="en-IE" smtClean="0"/>
              <a:t>02/12/15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959FA35-8BC4-3041-969D-69E1153A7D04}" type="datetime1">
              <a:rPr lang="en-IE" smtClean="0"/>
              <a:t>02/12/15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1A055FF9-61DF-9645-AB14-C6E38E4D02EF}" type="datetime1">
              <a:rPr lang="en-IE" smtClean="0"/>
              <a:t>02/12/15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8F36-8216-604A-BBED-84B78E60A3C3}" type="datetime1">
              <a:rPr lang="en-IE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6791-DBD2-2748-8053-E0E666C33971}" type="datetime1">
              <a:rPr lang="en-IE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9C05ED4-04D0-D648-9B9C-E4AB826C3FB5}" type="datetime1">
              <a:rPr lang="en-IE" smtClean="0"/>
              <a:t>02/12/15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609601"/>
            <a:ext cx="7478855" cy="2656506"/>
          </a:xfrm>
        </p:spPr>
        <p:txBody>
          <a:bodyPr>
            <a:normAutofit/>
          </a:bodyPr>
          <a:lstStyle/>
          <a:p>
            <a:r>
              <a:rPr lang="en-US" dirty="0"/>
              <a:t>Comparative Research on </a:t>
            </a:r>
            <a:r>
              <a:rPr lang="en-US" dirty="0" smtClean="0"/>
              <a:t>GCED </a:t>
            </a:r>
            <a:r>
              <a:rPr lang="en-US" dirty="0"/>
              <a:t>Policies in Europe: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Preliminary research results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3464053"/>
            <a:ext cx="7478855" cy="2657429"/>
          </a:xfrm>
        </p:spPr>
        <p:txBody>
          <a:bodyPr>
            <a:normAutofit/>
          </a:bodyPr>
          <a:lstStyle/>
          <a:p>
            <a:pPr algn="r"/>
            <a:endParaRPr lang="en-US" sz="2400" dirty="0" smtClean="0"/>
          </a:p>
          <a:p>
            <a:pPr algn="r"/>
            <a:r>
              <a:rPr lang="en-US" sz="2400" dirty="0" err="1" smtClean="0"/>
              <a:t>Massimiliano</a:t>
            </a:r>
            <a:r>
              <a:rPr lang="en-US" sz="2400" dirty="0" smtClean="0"/>
              <a:t> </a:t>
            </a:r>
            <a:r>
              <a:rPr lang="en-US" sz="2400" dirty="0" err="1" smtClean="0"/>
              <a:t>Tarozzi</a:t>
            </a:r>
            <a:r>
              <a:rPr lang="en-US" sz="2400" dirty="0" smtClean="0"/>
              <a:t> - research coordinator, University of Bologna, TCIC </a:t>
            </a:r>
          </a:p>
        </p:txBody>
      </p:sp>
      <p:pic>
        <p:nvPicPr>
          <p:cNvPr id="4" name="Picture 3" descr="bandiera-europ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96" y="5164540"/>
            <a:ext cx="1138230" cy="739849"/>
          </a:xfrm>
          <a:prstGeom prst="rect">
            <a:avLst/>
          </a:prstGeom>
        </p:spPr>
      </p:pic>
      <p:pic>
        <p:nvPicPr>
          <p:cNvPr id="5" name="Picture 4" descr="logo + acronimo estes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7" y="5089496"/>
            <a:ext cx="981823" cy="88214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1</a:t>
            </a:fld>
            <a:endParaRPr kumimoji="0" lang="en-US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422" y="4928200"/>
            <a:ext cx="1690577" cy="104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1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06416"/>
            <a:ext cx="8913813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General Introduction</a:t>
            </a:r>
            <a:endParaRPr lang="en-US" sz="320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211677" y="1711192"/>
            <a:ext cx="3978163" cy="45657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/>
              <a:t>B</a:t>
            </a:r>
            <a:r>
              <a:rPr lang="it-IT" sz="2000" dirty="0" smtClean="0"/>
              <a:t>eyond </a:t>
            </a:r>
            <a:r>
              <a:rPr lang="it-IT" sz="2000" dirty="0"/>
              <a:t>the </a:t>
            </a:r>
            <a:r>
              <a:rPr lang="it-IT" sz="2000" dirty="0" err="1"/>
              <a:t>ideal</a:t>
            </a:r>
            <a:r>
              <a:rPr lang="it-IT" sz="2000" dirty="0"/>
              <a:t> call for a global </a:t>
            </a:r>
            <a:r>
              <a:rPr lang="it-IT" sz="2000" dirty="0" smtClean="0"/>
              <a:t>education,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dirty="0" err="1"/>
              <a:t>difficult</a:t>
            </a:r>
            <a:r>
              <a:rPr lang="it-IT" sz="2000" dirty="0"/>
              <a:t> to </a:t>
            </a:r>
            <a:r>
              <a:rPr lang="it-IT" sz="2000" dirty="0" err="1"/>
              <a:t>unambiguously</a:t>
            </a:r>
            <a:r>
              <a:rPr lang="it-IT" sz="2000" dirty="0"/>
              <a:t> </a:t>
            </a:r>
            <a:r>
              <a:rPr lang="it-IT" sz="2000" dirty="0" err="1"/>
              <a:t>define</a:t>
            </a:r>
            <a:r>
              <a:rPr lang="it-IT" sz="2000" dirty="0"/>
              <a:t> </a:t>
            </a:r>
            <a:r>
              <a:rPr lang="it-IT" sz="2000" dirty="0" smtClean="0"/>
              <a:t>GCED.</a:t>
            </a:r>
            <a:endParaRPr lang="it-IT" sz="2000" dirty="0"/>
          </a:p>
          <a:p>
            <a:pPr marL="0" indent="0">
              <a:buNone/>
            </a:pPr>
            <a:r>
              <a:rPr lang="en-US" sz="2000" dirty="0"/>
              <a:t>Despite its apparent semantic ambiguity and conceptual vagueness, </a:t>
            </a:r>
            <a:r>
              <a:rPr lang="en-US" sz="2000" dirty="0" smtClean="0"/>
              <a:t>GCED </a:t>
            </a:r>
            <a:r>
              <a:rPr lang="en-US" sz="2000" dirty="0"/>
              <a:t>is not as vague as it might seem.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T</a:t>
            </a:r>
            <a:r>
              <a:rPr lang="en-US" sz="2000" dirty="0" smtClean="0"/>
              <a:t>here are some recognized topics and conceptual dimensions</a:t>
            </a:r>
            <a:endParaRPr lang="it-IT" sz="20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446" y="1914768"/>
            <a:ext cx="5032554" cy="376711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9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672" y="124230"/>
            <a:ext cx="8788934" cy="1143000"/>
          </a:xfrm>
        </p:spPr>
        <p:txBody>
          <a:bodyPr>
            <a:normAutofit/>
          </a:bodyPr>
          <a:lstStyle/>
          <a:p>
            <a:r>
              <a:rPr lang="it-IT" sz="3200" dirty="0" err="1" smtClean="0"/>
              <a:t>Conceptual</a:t>
            </a:r>
            <a:r>
              <a:rPr lang="it-IT" sz="3200" dirty="0" smtClean="0"/>
              <a:t> </a:t>
            </a:r>
            <a:r>
              <a:rPr lang="it-IT" sz="3200" dirty="0" err="1" smtClean="0"/>
              <a:t>dimensions</a:t>
            </a:r>
            <a:r>
              <a:rPr lang="it-IT" sz="3200" dirty="0" smtClean="0"/>
              <a:t> of GCED (UNESCO, 2015)</a:t>
            </a:r>
            <a:endParaRPr lang="it-IT" sz="32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2445"/>
            <a:ext cx="9144000" cy="458246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6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65396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	 17 </a:t>
            </a:r>
            <a:r>
              <a:rPr lang="it-IT" dirty="0" err="1" smtClean="0"/>
              <a:t>Partners</a:t>
            </a:r>
            <a:r>
              <a:rPr lang="it-IT" dirty="0" smtClean="0"/>
              <a:t> from 10 EU </a:t>
            </a:r>
            <a:r>
              <a:rPr lang="it-IT" dirty="0" err="1" smtClean="0"/>
              <a:t>Countries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961861"/>
              </p:ext>
            </p:extLst>
          </p:nvPr>
        </p:nvGraphicFramePr>
        <p:xfrm>
          <a:off x="144238" y="1103282"/>
          <a:ext cx="8769576" cy="552940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64027"/>
                <a:gridCol w="5958227"/>
                <a:gridCol w="1347322"/>
              </a:tblGrid>
              <a:tr h="287951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i="0" u="none" strike="noStrike" noProof="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</a:rPr>
                        <a:t>COUNTRY</a:t>
                      </a:r>
                      <a:endParaRPr lang="en-GB" sz="2000" b="1" i="0" u="none" strike="noStrike" noProof="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i="0" u="none" strike="noStrike" noProof="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</a:rPr>
                        <a:t>Partners</a:t>
                      </a:r>
                      <a:endParaRPr lang="en-GB" sz="2000" b="1" i="0" u="none" strike="noStrike" noProof="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i="0" u="none" strike="noStrike" noProof="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</a:rPr>
                        <a:t>Type</a:t>
                      </a:r>
                      <a:endParaRPr lang="en-GB" sz="2000" b="1" i="0" u="none" strike="noStrike" noProof="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86138">
                <a:tc rowSpan="4">
                  <a:txBody>
                    <a:bodyPr/>
                    <a:lstStyle/>
                    <a:p>
                      <a:pPr algn="l" fontAlgn="b"/>
                      <a:r>
                        <a:rPr lang="en-GB" sz="1600" b="1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ITALY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Provincia Autonoma di Trento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8EB4E3"/>
                    </a:solidFill>
                  </a:tcPr>
                </a:tc>
              </a:tr>
              <a:tr h="286138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Training Centre for International Cooperation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6138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Regione Marche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6138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Comunità Volontari per il Mondo (CVM)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6138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600" b="1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IRELAND</a:t>
                      </a:r>
                    </a:p>
                    <a:p>
                      <a:pPr algn="l" fontAlgn="b"/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Trócaire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9765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 Patrick's College of Education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Education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6138">
                <a:tc rowSpan="2">
                  <a:txBody>
                    <a:bodyPr/>
                    <a:lstStyle/>
                    <a:p>
                      <a:pPr algn="l" fontAlgn="b"/>
                      <a:endParaRPr lang="en-GB" sz="1600" b="0" i="0" u="none" strike="noStrike" noProof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GB" sz="1600" b="1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AUSTRIA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Südwind Agentur 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9765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Tiroler Landesregierung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795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CZECH</a:t>
                      </a:r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600" b="1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REPUBLIC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People in Need 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6274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PORTUGAL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Escola Superior de Educação do Instituto Politécnico de Viana do Castelo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Education 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795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LATVIA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Rezekne Municipality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795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UK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Cumbria Development Education Centre 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6138">
                <a:tc rowSpan="2">
                  <a:txBody>
                    <a:bodyPr/>
                    <a:lstStyle/>
                    <a:p>
                      <a:pPr algn="l" fontAlgn="b"/>
                      <a:endParaRPr lang="en-GB" sz="1600" b="0" i="0" u="none" strike="noStrike" noProof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FRANCE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 Partenariat 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9765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Ville de Dunkerque 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6138">
                <a:tc rowSpan="2">
                  <a:txBody>
                    <a:bodyPr/>
                    <a:lstStyle/>
                    <a:p>
                      <a:pPr algn="l" fontAlgn="b"/>
                      <a:endParaRPr lang="en-GB" sz="1600" b="0" i="0" u="none" strike="noStrike" noProof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BULGARIA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Expert Support Association 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NGO</a:t>
                      </a:r>
                      <a:endParaRPr lang="en-GB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04898">
                <a:tc vMerge="1"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Sofia Municipality - District Serdika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</a:p>
                    <a:p>
                      <a:pPr algn="l" fontAlgn="b"/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795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SPAIN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Diputación Provincial de Zaragoza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Authority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96"/>
            <a:ext cx="2092677" cy="10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3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89479"/>
          </a:xfrm>
        </p:spPr>
        <p:txBody>
          <a:bodyPr>
            <a:noAutofit/>
          </a:bodyPr>
          <a:lstStyle/>
          <a:p>
            <a:r>
              <a:rPr lang="en-US" sz="3200" dirty="0" smtClean="0"/>
              <a:t>Global </a:t>
            </a:r>
            <a:r>
              <a:rPr lang="en-US" sz="3200" dirty="0"/>
              <a:t>Schools: EYD 2015 to embed Global Learning </a:t>
            </a:r>
            <a:r>
              <a:rPr lang="en-US" sz="3200" dirty="0" smtClean="0"/>
              <a:t>in</a:t>
            </a:r>
            <a:r>
              <a:rPr lang="en-US" sz="3200" dirty="0"/>
              <a:t> p</a:t>
            </a:r>
            <a:r>
              <a:rPr lang="en-US" sz="3200" dirty="0" smtClean="0"/>
              <a:t>rimary education</a:t>
            </a:r>
            <a:endParaRPr lang="en-US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1976" y="1764117"/>
            <a:ext cx="8842023" cy="4480854"/>
          </a:xfrm>
        </p:spPr>
        <p:txBody>
          <a:bodyPr/>
          <a:lstStyle/>
          <a:p>
            <a:pPr marL="0" indent="0">
              <a:buNone/>
            </a:pPr>
            <a:endParaRPr lang="it-IT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rgbClr val="000000"/>
                </a:solidFill>
              </a:rPr>
              <a:t>Action 1.3.1 </a:t>
            </a:r>
            <a:r>
              <a:rPr lang="it-IT" dirty="0">
                <a:solidFill>
                  <a:srgbClr val="000000"/>
                </a:solidFill>
              </a:rPr>
              <a:t>Comparative and qualitative </a:t>
            </a:r>
            <a:r>
              <a:rPr lang="it-IT" dirty="0" err="1">
                <a:solidFill>
                  <a:srgbClr val="000000"/>
                </a:solidFill>
              </a:rPr>
              <a:t>research</a:t>
            </a:r>
            <a:r>
              <a:rPr lang="it-IT" dirty="0">
                <a:solidFill>
                  <a:srgbClr val="000000"/>
                </a:solidFill>
              </a:rPr>
              <a:t> on </a:t>
            </a:r>
            <a:r>
              <a:rPr lang="it-IT" dirty="0" err="1">
                <a:solidFill>
                  <a:srgbClr val="000000"/>
                </a:solidFill>
              </a:rPr>
              <a:t>teacher</a:t>
            </a:r>
            <a:r>
              <a:rPr lang="it-IT" dirty="0">
                <a:solidFill>
                  <a:srgbClr val="000000"/>
                </a:solidFill>
              </a:rPr>
              <a:t> training </a:t>
            </a:r>
            <a:r>
              <a:rPr lang="it-IT" dirty="0" err="1">
                <a:solidFill>
                  <a:srgbClr val="000000"/>
                </a:solidFill>
              </a:rPr>
              <a:t>practices</a:t>
            </a:r>
            <a:r>
              <a:rPr lang="en-US" i="1" dirty="0">
                <a:solidFill>
                  <a:srgbClr val="000000"/>
                </a:solidFill>
              </a:rPr>
              <a:t/>
            </a:r>
            <a:br>
              <a:rPr lang="en-US" i="1" dirty="0">
                <a:solidFill>
                  <a:srgbClr val="000000"/>
                </a:solidFill>
              </a:rPr>
            </a:br>
            <a:endParaRPr lang="en-US" i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i="1" dirty="0" smtClean="0">
                <a:solidFill>
                  <a:srgbClr val="000000"/>
                </a:solidFill>
              </a:rPr>
              <a:t>Main purpose:</a:t>
            </a:r>
            <a:endParaRPr lang="it-IT" i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it-IT" i="1" dirty="0" smtClean="0">
                <a:solidFill>
                  <a:srgbClr val="000000"/>
                </a:solidFill>
              </a:rPr>
              <a:t>To </a:t>
            </a:r>
            <a:r>
              <a:rPr lang="it-IT" i="1" dirty="0" err="1">
                <a:solidFill>
                  <a:srgbClr val="000000"/>
                </a:solidFill>
              </a:rPr>
              <a:t>analyse</a:t>
            </a:r>
            <a:r>
              <a:rPr lang="it-IT" i="1" dirty="0">
                <a:solidFill>
                  <a:srgbClr val="000000"/>
                </a:solidFill>
              </a:rPr>
              <a:t> </a:t>
            </a:r>
            <a:r>
              <a:rPr lang="it-IT" i="1" dirty="0" smtClean="0">
                <a:solidFill>
                  <a:srgbClr val="000000"/>
                </a:solidFill>
              </a:rPr>
              <a:t>GCED </a:t>
            </a:r>
            <a:r>
              <a:rPr lang="it-IT" i="1" dirty="0" err="1">
                <a:solidFill>
                  <a:srgbClr val="000000"/>
                </a:solidFill>
              </a:rPr>
              <a:t>teacher</a:t>
            </a:r>
            <a:r>
              <a:rPr lang="it-IT" i="1" dirty="0">
                <a:solidFill>
                  <a:srgbClr val="000000"/>
                </a:solidFill>
              </a:rPr>
              <a:t> training </a:t>
            </a:r>
            <a:r>
              <a:rPr lang="it-IT" i="1" dirty="0" err="1">
                <a:solidFill>
                  <a:srgbClr val="000000"/>
                </a:solidFill>
              </a:rPr>
              <a:t>practices</a:t>
            </a:r>
            <a:r>
              <a:rPr lang="it-IT" i="1" dirty="0">
                <a:solidFill>
                  <a:srgbClr val="000000"/>
                </a:solidFill>
              </a:rPr>
              <a:t> in </a:t>
            </a:r>
            <a:r>
              <a:rPr lang="it-IT" i="1" dirty="0" err="1">
                <a:solidFill>
                  <a:srgbClr val="000000"/>
                </a:solidFill>
              </a:rPr>
              <a:t>order</a:t>
            </a:r>
            <a:r>
              <a:rPr lang="it-IT" i="1" dirty="0">
                <a:solidFill>
                  <a:srgbClr val="000000"/>
                </a:solidFill>
              </a:rPr>
              <a:t> to </a:t>
            </a:r>
            <a:r>
              <a:rPr lang="it-IT" i="1" dirty="0" err="1">
                <a:solidFill>
                  <a:srgbClr val="000000"/>
                </a:solidFill>
              </a:rPr>
              <a:t>identify</a:t>
            </a:r>
            <a:r>
              <a:rPr lang="it-IT" i="1" dirty="0">
                <a:solidFill>
                  <a:srgbClr val="000000"/>
                </a:solidFill>
              </a:rPr>
              <a:t> success </a:t>
            </a:r>
            <a:r>
              <a:rPr lang="it-IT" i="1" dirty="0" err="1">
                <a:solidFill>
                  <a:srgbClr val="000000"/>
                </a:solidFill>
              </a:rPr>
              <a:t>factors</a:t>
            </a:r>
            <a:r>
              <a:rPr lang="it-IT" i="1" dirty="0">
                <a:solidFill>
                  <a:srgbClr val="000000"/>
                </a:solidFill>
              </a:rPr>
              <a:t>, </a:t>
            </a:r>
            <a:r>
              <a:rPr lang="it-IT" i="1" dirty="0" err="1">
                <a:solidFill>
                  <a:srgbClr val="000000"/>
                </a:solidFill>
              </a:rPr>
              <a:t>conditions</a:t>
            </a:r>
            <a:r>
              <a:rPr lang="it-IT" i="1" dirty="0">
                <a:solidFill>
                  <a:srgbClr val="000000"/>
                </a:solidFill>
              </a:rPr>
              <a:t> for </a:t>
            </a:r>
            <a:r>
              <a:rPr lang="it-IT" i="1" dirty="0" err="1">
                <a:solidFill>
                  <a:srgbClr val="000000"/>
                </a:solidFill>
              </a:rPr>
              <a:t>failure</a:t>
            </a:r>
            <a:r>
              <a:rPr lang="it-IT" i="1" dirty="0">
                <a:solidFill>
                  <a:srgbClr val="000000"/>
                </a:solidFill>
              </a:rPr>
              <a:t>, </a:t>
            </a:r>
            <a:r>
              <a:rPr lang="it-IT" i="1" dirty="0" err="1">
                <a:solidFill>
                  <a:srgbClr val="000000"/>
                </a:solidFill>
              </a:rPr>
              <a:t>promising</a:t>
            </a:r>
            <a:r>
              <a:rPr lang="it-IT" i="1" dirty="0">
                <a:solidFill>
                  <a:srgbClr val="000000"/>
                </a:solidFill>
              </a:rPr>
              <a:t> and innovative </a:t>
            </a:r>
            <a:r>
              <a:rPr lang="it-IT" i="1" dirty="0" err="1">
                <a:solidFill>
                  <a:srgbClr val="000000"/>
                </a:solidFill>
              </a:rPr>
              <a:t>practices</a:t>
            </a:r>
            <a:r>
              <a:rPr lang="it-IT" i="1" dirty="0">
                <a:solidFill>
                  <a:srgbClr val="000000"/>
                </a:solidFill>
              </a:rPr>
              <a:t> and </a:t>
            </a:r>
            <a:r>
              <a:rPr lang="it-IT" i="1" dirty="0" err="1">
                <a:solidFill>
                  <a:srgbClr val="000000"/>
                </a:solidFill>
              </a:rPr>
              <a:t>provide</a:t>
            </a:r>
            <a:r>
              <a:rPr lang="it-IT" i="1" dirty="0">
                <a:solidFill>
                  <a:srgbClr val="000000"/>
                </a:solidFill>
              </a:rPr>
              <a:t> </a:t>
            </a:r>
            <a:r>
              <a:rPr lang="it-IT" i="1" dirty="0" err="1">
                <a:solidFill>
                  <a:srgbClr val="000000"/>
                </a:solidFill>
              </a:rPr>
              <a:t>evidence-based</a:t>
            </a:r>
            <a:r>
              <a:rPr lang="it-IT" i="1" dirty="0">
                <a:solidFill>
                  <a:srgbClr val="000000"/>
                </a:solidFill>
              </a:rPr>
              <a:t> policy </a:t>
            </a:r>
            <a:r>
              <a:rPr lang="it-IT" i="1" dirty="0" err="1">
                <a:solidFill>
                  <a:srgbClr val="000000"/>
                </a:solidFill>
              </a:rPr>
              <a:t>recommendations</a:t>
            </a:r>
            <a:r>
              <a:rPr lang="it-IT" i="1" dirty="0" smtClean="0">
                <a:solidFill>
                  <a:srgbClr val="000000"/>
                </a:solidFill>
              </a:rPr>
              <a:t>.</a:t>
            </a:r>
            <a:endParaRPr lang="it-IT" i="1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55262"/>
            <a:ext cx="8229600" cy="1478914"/>
          </a:xfrm>
        </p:spPr>
        <p:txBody>
          <a:bodyPr>
            <a:normAutofit/>
          </a:bodyPr>
          <a:lstStyle/>
          <a:p>
            <a:r>
              <a:rPr lang="it-IT" sz="3200" dirty="0" err="1" smtClean="0"/>
              <a:t>Research</a:t>
            </a:r>
            <a:r>
              <a:rPr lang="it-IT" sz="3200" dirty="0" smtClean="0"/>
              <a:t> Part 1: </a:t>
            </a:r>
            <a:br>
              <a:rPr lang="it-IT" sz="3200" dirty="0" smtClean="0"/>
            </a:br>
            <a:r>
              <a:rPr lang="it-IT" sz="3200" dirty="0" err="1" smtClean="0"/>
              <a:t>Exploratory</a:t>
            </a:r>
            <a:r>
              <a:rPr lang="it-IT" sz="3200" dirty="0" smtClean="0"/>
              <a:t> </a:t>
            </a:r>
            <a:r>
              <a:rPr lang="it-IT" sz="3200" dirty="0" err="1" smtClean="0"/>
              <a:t>comparison</a:t>
            </a:r>
            <a:endParaRPr lang="en-US" sz="320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23229" y="2275710"/>
            <a:ext cx="8001671" cy="3990620"/>
          </a:xfrm>
        </p:spPr>
        <p:txBody>
          <a:bodyPr>
            <a:normAutofit/>
          </a:bodyPr>
          <a:lstStyle/>
          <a:p>
            <a:pPr marL="82550" lvl="1" indent="0">
              <a:buNone/>
            </a:pPr>
            <a:r>
              <a:rPr lang="en-IE" sz="2000" dirty="0" smtClean="0"/>
              <a:t>Analyse </a:t>
            </a:r>
            <a:r>
              <a:rPr lang="en-IE" sz="2000" dirty="0"/>
              <a:t>existing educational policies, strategies, school </a:t>
            </a:r>
            <a:r>
              <a:rPr lang="en-IE" sz="2000" dirty="0" smtClean="0"/>
              <a:t>curricula in </a:t>
            </a:r>
            <a:r>
              <a:rPr lang="en-IE" sz="2000" dirty="0"/>
              <a:t>10 EU countries to ascertain whether, to what extent and how </a:t>
            </a:r>
            <a:r>
              <a:rPr lang="en-IE" sz="2000" dirty="0" smtClean="0"/>
              <a:t>GCED </a:t>
            </a:r>
            <a:r>
              <a:rPr lang="en-IE" sz="2000" dirty="0"/>
              <a:t>is integrated in the </a:t>
            </a:r>
            <a:r>
              <a:rPr lang="en-IE" sz="2000" dirty="0" smtClean="0"/>
              <a:t>primary school curriculum</a:t>
            </a:r>
            <a:r>
              <a:rPr lang="it-IT" sz="2000" dirty="0" smtClean="0">
                <a:effectLst/>
              </a:rPr>
              <a:t> </a:t>
            </a:r>
            <a:endParaRPr lang="en-US" sz="2000" dirty="0"/>
          </a:p>
          <a:p>
            <a:pPr marL="82550" lvl="1" indent="0">
              <a:buNone/>
            </a:pPr>
            <a:endParaRPr lang="en-US" sz="2000" dirty="0" smtClean="0">
              <a:solidFill>
                <a:srgbClr val="984807"/>
              </a:solidFill>
            </a:endParaRPr>
          </a:p>
          <a:p>
            <a:pPr marL="82550" lvl="1" indent="0">
              <a:buNone/>
            </a:pPr>
            <a:r>
              <a:rPr lang="en-US" sz="2000" b="1" dirty="0" smtClean="0">
                <a:solidFill>
                  <a:srgbClr val="984807"/>
                </a:solidFill>
              </a:rPr>
              <a:t>Then</a:t>
            </a:r>
            <a:r>
              <a:rPr lang="en-US" sz="2000" dirty="0" smtClean="0">
                <a:solidFill>
                  <a:srgbClr val="984807"/>
                </a:solidFill>
              </a:rPr>
              <a:t> </a:t>
            </a:r>
            <a:r>
              <a:rPr lang="en-IE" sz="2000" dirty="0" smtClean="0"/>
              <a:t>To investigate </a:t>
            </a:r>
            <a:r>
              <a:rPr lang="en-IE" sz="2000" dirty="0"/>
              <a:t>in-service teacher training practices </a:t>
            </a:r>
            <a:r>
              <a:rPr lang="en-IE" sz="2000" dirty="0" smtClean="0"/>
              <a:t>to </a:t>
            </a:r>
            <a:r>
              <a:rPr lang="en-IE" sz="2000" dirty="0"/>
              <a:t>explore who, where and how provide teachers with the required skills, knowledge and competences to effectively embed </a:t>
            </a:r>
            <a:r>
              <a:rPr lang="en-IE" sz="2000" dirty="0" smtClean="0"/>
              <a:t>GCE </a:t>
            </a:r>
            <a:r>
              <a:rPr lang="en-IE" sz="2000" dirty="0"/>
              <a:t>in the curriculum and teaching practice</a:t>
            </a:r>
            <a:r>
              <a:rPr lang="it-IT" sz="2000" dirty="0" smtClean="0">
                <a:effectLst/>
              </a:rPr>
              <a:t> (4 case </a:t>
            </a:r>
            <a:r>
              <a:rPr lang="it-IT" sz="2000" dirty="0" err="1" smtClean="0">
                <a:effectLst/>
              </a:rPr>
              <a:t>studies</a:t>
            </a:r>
            <a:r>
              <a:rPr lang="it-IT" sz="2000" dirty="0" smtClean="0">
                <a:effectLst/>
              </a:rPr>
              <a:t>, </a:t>
            </a:r>
            <a:r>
              <a:rPr lang="en-IE" sz="2000" dirty="0"/>
              <a:t>Austria, Czech Republic, Ireland and </a:t>
            </a:r>
            <a:r>
              <a:rPr lang="en-IE" sz="2000" dirty="0" smtClean="0"/>
              <a:t>Italy, expected 2017)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5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Education policy</a:t>
            </a:r>
            <a:r>
              <a:rPr lang="en-GB" b="1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A </a:t>
            </a:r>
            <a:r>
              <a:rPr lang="en-GB" i="1" dirty="0"/>
              <a:t>coherent set of decisions or recommendations with a common middle or long-term objective (or objectives) affecting or relevant to the integration of </a:t>
            </a:r>
            <a:r>
              <a:rPr lang="en-GB" i="1" dirty="0" smtClean="0"/>
              <a:t>GCED </a:t>
            </a:r>
            <a:r>
              <a:rPr lang="en-GB" i="1" dirty="0"/>
              <a:t>in formal primary education. As a wide-ranging process of implementation if ideas into practices, a policy encompasses also plans, programs and guidelines.</a:t>
            </a:r>
            <a:endParaRPr lang="it-IT" dirty="0"/>
          </a:p>
          <a:p>
            <a:r>
              <a:rPr lang="en-GB" i="1" dirty="0"/>
              <a:t>This research describes policy as political process that has an impact on the integration of </a:t>
            </a:r>
            <a:r>
              <a:rPr lang="en-GB" i="1" dirty="0" smtClean="0"/>
              <a:t>GCED </a:t>
            </a:r>
            <a:r>
              <a:rPr lang="en-GB" i="1" dirty="0"/>
              <a:t>in formal primary education system.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7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99144"/>
            <a:ext cx="8913813" cy="1170920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Objectives</a:t>
            </a:r>
            <a:r>
              <a:rPr lang="it-IT" dirty="0"/>
              <a:t> of qualitative comparative policy </a:t>
            </a:r>
            <a:r>
              <a:rPr lang="it-IT" dirty="0" err="1"/>
              <a:t>analysis</a:t>
            </a: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9144" y="2736690"/>
            <a:ext cx="7610476" cy="3670767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To </a:t>
            </a:r>
            <a:r>
              <a:rPr lang="it-IT" dirty="0" err="1"/>
              <a:t>identify</a:t>
            </a:r>
            <a:r>
              <a:rPr lang="it-IT" dirty="0"/>
              <a:t> the </a:t>
            </a:r>
            <a:r>
              <a:rPr lang="it-IT" dirty="0" err="1"/>
              <a:t>key</a:t>
            </a:r>
            <a:r>
              <a:rPr lang="it-IT" dirty="0"/>
              <a:t> </a:t>
            </a:r>
            <a:r>
              <a:rPr lang="it-IT" dirty="0" err="1"/>
              <a:t>documents</a:t>
            </a:r>
            <a:r>
              <a:rPr lang="it-IT" dirty="0"/>
              <a:t> </a:t>
            </a:r>
            <a:r>
              <a:rPr lang="it-IT" dirty="0" err="1"/>
              <a:t>relevant</a:t>
            </a:r>
            <a:r>
              <a:rPr lang="it-IT" dirty="0"/>
              <a:t> for </a:t>
            </a:r>
            <a:r>
              <a:rPr lang="it-IT" dirty="0" err="1"/>
              <a:t>teachers</a:t>
            </a:r>
            <a:r>
              <a:rPr lang="it-IT" dirty="0"/>
              <a:t> in </a:t>
            </a:r>
            <a:r>
              <a:rPr lang="it-IT" dirty="0" err="1"/>
              <a:t>each</a:t>
            </a:r>
            <a:r>
              <a:rPr lang="it-IT" dirty="0"/>
              <a:t> country </a:t>
            </a:r>
          </a:p>
          <a:p>
            <a:r>
              <a:rPr lang="it-IT" dirty="0" smtClean="0"/>
              <a:t>To </a:t>
            </a:r>
            <a:r>
              <a:rPr lang="it-IT" dirty="0" err="1"/>
              <a:t>identify</a:t>
            </a:r>
            <a:r>
              <a:rPr lang="it-IT" dirty="0"/>
              <a:t> </a:t>
            </a:r>
            <a:r>
              <a:rPr lang="it-IT" dirty="0" err="1"/>
              <a:t>key</a:t>
            </a:r>
            <a:r>
              <a:rPr lang="it-IT" dirty="0"/>
              <a:t> </a:t>
            </a:r>
            <a:r>
              <a:rPr lang="it-IT" dirty="0" err="1"/>
              <a:t>documents</a:t>
            </a:r>
            <a:r>
              <a:rPr lang="it-IT" dirty="0"/>
              <a:t> </a:t>
            </a:r>
            <a:r>
              <a:rPr lang="it-IT" dirty="0" err="1"/>
              <a:t>relevant</a:t>
            </a:r>
            <a:r>
              <a:rPr lang="it-IT" dirty="0"/>
              <a:t> for </a:t>
            </a:r>
            <a:r>
              <a:rPr lang="it-IT" dirty="0" err="1"/>
              <a:t>teachers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international</a:t>
            </a:r>
            <a:r>
              <a:rPr lang="it-IT" dirty="0"/>
              <a:t>/EU </a:t>
            </a:r>
            <a:r>
              <a:rPr lang="it-IT" dirty="0" err="1"/>
              <a:t>level</a:t>
            </a:r>
            <a:r>
              <a:rPr lang="it-IT" dirty="0"/>
              <a:t> </a:t>
            </a:r>
          </a:p>
          <a:p>
            <a:r>
              <a:rPr lang="it-IT" dirty="0" smtClean="0"/>
              <a:t>To </a:t>
            </a:r>
            <a:r>
              <a:rPr lang="it-IT" dirty="0"/>
              <a:t>create a </a:t>
            </a:r>
            <a:r>
              <a:rPr lang="it-IT" dirty="0" err="1"/>
              <a:t>glossary</a:t>
            </a:r>
            <a:r>
              <a:rPr lang="it-IT" dirty="0"/>
              <a:t> of </a:t>
            </a:r>
            <a:r>
              <a:rPr lang="it-IT" dirty="0" err="1"/>
              <a:t>relevant</a:t>
            </a:r>
            <a:r>
              <a:rPr lang="it-IT" dirty="0"/>
              <a:t> </a:t>
            </a:r>
            <a:r>
              <a:rPr lang="it-IT" dirty="0" err="1"/>
              <a:t>terms</a:t>
            </a:r>
            <a:r>
              <a:rPr lang="it-IT" dirty="0"/>
              <a:t> </a:t>
            </a:r>
            <a:r>
              <a:rPr lang="it-IT" dirty="0" err="1"/>
              <a:t>both</a:t>
            </a:r>
            <a:r>
              <a:rPr lang="it-IT" dirty="0"/>
              <a:t> in English and in </a:t>
            </a:r>
            <a:r>
              <a:rPr lang="it-IT" dirty="0" err="1"/>
              <a:t>national</a:t>
            </a:r>
            <a:r>
              <a:rPr lang="it-IT" dirty="0"/>
              <a:t> </a:t>
            </a:r>
            <a:r>
              <a:rPr lang="it-IT" dirty="0" err="1" smtClean="0"/>
              <a:t>languages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 smtClean="0"/>
              <a:t>To </a:t>
            </a:r>
            <a:r>
              <a:rPr lang="it-IT" dirty="0"/>
              <a:t>create a </a:t>
            </a:r>
            <a:r>
              <a:rPr lang="it-IT" dirty="0" err="1"/>
              <a:t>conceptual</a:t>
            </a:r>
            <a:r>
              <a:rPr lang="it-IT" dirty="0"/>
              <a:t> </a:t>
            </a:r>
            <a:r>
              <a:rPr lang="it-IT" dirty="0" err="1"/>
              <a:t>organization</a:t>
            </a:r>
            <a:r>
              <a:rPr lang="it-IT" dirty="0"/>
              <a:t> of the </a:t>
            </a:r>
            <a:r>
              <a:rPr lang="it-IT" dirty="0" err="1"/>
              <a:t>notion</a:t>
            </a:r>
            <a:r>
              <a:rPr lang="it-IT" dirty="0"/>
              <a:t> of </a:t>
            </a:r>
            <a:r>
              <a:rPr lang="it-IT" dirty="0" smtClean="0"/>
              <a:t>GCED </a:t>
            </a:r>
            <a:endParaRPr lang="it-IT" dirty="0"/>
          </a:p>
          <a:p>
            <a:r>
              <a:rPr lang="it-IT" dirty="0" smtClean="0"/>
              <a:t>To </a:t>
            </a:r>
            <a:r>
              <a:rPr lang="it-IT" dirty="0" err="1"/>
              <a:t>reconstruct</a:t>
            </a:r>
            <a:r>
              <a:rPr lang="it-IT" dirty="0"/>
              <a:t> the </a:t>
            </a:r>
            <a:r>
              <a:rPr lang="it-IT" dirty="0" err="1"/>
              <a:t>political</a:t>
            </a:r>
            <a:r>
              <a:rPr lang="it-IT" dirty="0"/>
              <a:t> </a:t>
            </a:r>
            <a:r>
              <a:rPr lang="it-IT" dirty="0" err="1"/>
              <a:t>discourse</a:t>
            </a:r>
            <a:r>
              <a:rPr lang="it-IT" dirty="0"/>
              <a:t> </a:t>
            </a:r>
            <a:r>
              <a:rPr lang="it-IT" dirty="0" err="1"/>
              <a:t>surrounding</a:t>
            </a:r>
            <a:r>
              <a:rPr lang="it-IT" dirty="0"/>
              <a:t> the </a:t>
            </a:r>
            <a:r>
              <a:rPr lang="it-IT" dirty="0" err="1"/>
              <a:t>implementation</a:t>
            </a:r>
            <a:r>
              <a:rPr lang="it-IT" dirty="0"/>
              <a:t> of </a:t>
            </a:r>
            <a:r>
              <a:rPr lang="it-IT" dirty="0" smtClean="0"/>
              <a:t>GCED </a:t>
            </a:r>
            <a:r>
              <a:rPr lang="it-IT" dirty="0"/>
              <a:t>in 10 EU </a:t>
            </a:r>
            <a:r>
              <a:rPr lang="it-IT" dirty="0" err="1"/>
              <a:t>countries</a:t>
            </a:r>
            <a:r>
              <a:rPr lang="it-IT" dirty="0"/>
              <a:t> and </a:t>
            </a:r>
            <a:r>
              <a:rPr lang="it-IT" dirty="0" err="1"/>
              <a:t>at</a:t>
            </a:r>
            <a:r>
              <a:rPr lang="it-IT" dirty="0"/>
              <a:t> EU </a:t>
            </a:r>
            <a:r>
              <a:rPr lang="it-IT" dirty="0" err="1"/>
              <a:t>level</a:t>
            </a:r>
            <a:r>
              <a:rPr lang="it-IT" dirty="0"/>
              <a:t> </a:t>
            </a:r>
            <a:endParaRPr lang="it-IT" dirty="0" smtClean="0"/>
          </a:p>
          <a:p>
            <a:r>
              <a:rPr lang="it-IT" dirty="0"/>
              <a:t>To compare the </a:t>
            </a:r>
            <a:r>
              <a:rPr lang="it-IT" dirty="0" err="1"/>
              <a:t>integration</a:t>
            </a:r>
            <a:r>
              <a:rPr lang="it-IT" dirty="0"/>
              <a:t> of </a:t>
            </a:r>
            <a:r>
              <a:rPr lang="it-IT" dirty="0" smtClean="0"/>
              <a:t>GCED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formal</a:t>
            </a:r>
            <a:r>
              <a:rPr lang="it-IT" dirty="0"/>
              <a:t> </a:t>
            </a:r>
            <a:r>
              <a:rPr lang="it-IT" dirty="0" err="1"/>
              <a:t>primary</a:t>
            </a:r>
            <a:r>
              <a:rPr lang="it-IT" dirty="0"/>
              <a:t> education </a:t>
            </a:r>
            <a:r>
              <a:rPr lang="it-IT" dirty="0" err="1"/>
              <a:t>across</a:t>
            </a:r>
            <a:r>
              <a:rPr lang="it-IT" dirty="0"/>
              <a:t> EU </a:t>
            </a:r>
            <a:r>
              <a:rPr lang="it-IT" dirty="0" err="1"/>
              <a:t>countries</a:t>
            </a:r>
            <a:r>
              <a:rPr lang="it-IT" dirty="0"/>
              <a:t> </a:t>
            </a: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987820" y="1658271"/>
            <a:ext cx="7590833" cy="861774"/>
          </a:xfrm>
          <a:prstGeom prst="rect">
            <a:avLst/>
          </a:prstGeom>
          <a:solidFill>
            <a:schemeClr val="tx1">
              <a:lumMod val="65000"/>
              <a:lumOff val="35000"/>
              <a:alpha val="23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Main purpose: </a:t>
            </a:r>
            <a:endParaRPr lang="it-IT" dirty="0"/>
          </a:p>
          <a:p>
            <a:r>
              <a:rPr lang="en-GB" sz="1600" dirty="0"/>
              <a:t>To analyse existing educational policies, in Europe to ascertain whether, to what extent and how </a:t>
            </a:r>
            <a:r>
              <a:rPr lang="en-GB" sz="1600" dirty="0" smtClean="0"/>
              <a:t>GCED </a:t>
            </a:r>
            <a:r>
              <a:rPr lang="en-GB" sz="1600" dirty="0"/>
              <a:t>is integrated in formal primary education</a:t>
            </a:r>
            <a:r>
              <a:rPr lang="en-GB" sz="1600" dirty="0" smtClean="0"/>
              <a:t>.</a:t>
            </a:r>
            <a:endParaRPr lang="it-IT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5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9456"/>
            <a:ext cx="8913813" cy="914400"/>
          </a:xfrm>
        </p:spPr>
        <p:txBody>
          <a:bodyPr/>
          <a:lstStyle/>
          <a:p>
            <a:r>
              <a:rPr lang="en-US" dirty="0" smtClean="0"/>
              <a:t>Research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517140"/>
            <a:ext cx="8513223" cy="47491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What? </a:t>
            </a:r>
          </a:p>
          <a:p>
            <a:pPr marL="342900" lvl="1" indent="0">
              <a:buNone/>
            </a:pPr>
            <a:r>
              <a:rPr lang="en-US" dirty="0" smtClean="0"/>
              <a:t>To what extend is GCED embedded into formal primary schools</a:t>
            </a:r>
          </a:p>
          <a:p>
            <a:r>
              <a:rPr lang="en-US" dirty="0" smtClean="0"/>
              <a:t>How? </a:t>
            </a:r>
          </a:p>
          <a:p>
            <a:pPr lvl="1"/>
            <a:r>
              <a:rPr lang="en-US" sz="2000" dirty="0" smtClean="0"/>
              <a:t>Analysis of policy documents and interviews to key informants</a:t>
            </a:r>
          </a:p>
          <a:p>
            <a:pPr lvl="1"/>
            <a:r>
              <a:rPr lang="en-US" sz="2000" dirty="0" smtClean="0"/>
              <a:t>Organization in clusters to supervise and inform research execution of partners</a:t>
            </a:r>
          </a:p>
          <a:p>
            <a:r>
              <a:rPr lang="en-US" dirty="0" smtClean="0"/>
              <a:t>Who? </a:t>
            </a:r>
          </a:p>
          <a:p>
            <a:pPr lvl="1"/>
            <a:r>
              <a:rPr lang="en-US" sz="2000" dirty="0" smtClean="0"/>
              <a:t>10 partners,</a:t>
            </a:r>
          </a:p>
          <a:p>
            <a:pPr lvl="1"/>
            <a:r>
              <a:rPr lang="en-US" sz="2000" dirty="0" smtClean="0"/>
              <a:t> international level (EU, international documents)</a:t>
            </a:r>
          </a:p>
          <a:p>
            <a:pPr lvl="1"/>
            <a:r>
              <a:rPr lang="en-US" sz="2000" dirty="0" smtClean="0"/>
              <a:t>third countries (Finland, Greece, Belgium, Germany) </a:t>
            </a:r>
          </a:p>
          <a:p>
            <a:r>
              <a:rPr lang="en-US" sz="2200" dirty="0" smtClean="0"/>
              <a:t>Research Methods</a:t>
            </a:r>
          </a:p>
          <a:p>
            <a:pPr lvl="1"/>
            <a:r>
              <a:rPr lang="en-US" sz="2200" dirty="0"/>
              <a:t>library research, document analysis, policy analysis, interviews with key informants</a:t>
            </a:r>
          </a:p>
          <a:p>
            <a:endParaRPr lang="en-US" sz="22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9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9456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collected overall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993" y="1552422"/>
            <a:ext cx="8283907" cy="4713907"/>
          </a:xfrm>
        </p:spPr>
        <p:txBody>
          <a:bodyPr/>
          <a:lstStyle/>
          <a:p>
            <a:r>
              <a:rPr lang="en-US" dirty="0" smtClean="0"/>
              <a:t>164 policy documents of project partners (9 countries effectively collected data)</a:t>
            </a:r>
          </a:p>
          <a:p>
            <a:r>
              <a:rPr lang="en-US" dirty="0"/>
              <a:t>On average 18 policy documents per project </a:t>
            </a:r>
            <a:r>
              <a:rPr lang="en-US" dirty="0" smtClean="0"/>
              <a:t>partner</a:t>
            </a:r>
          </a:p>
          <a:p>
            <a:r>
              <a:rPr lang="en-US" dirty="0" smtClean="0"/>
              <a:t>Mainly national level policy documents (78%)</a:t>
            </a:r>
          </a:p>
          <a:p>
            <a:r>
              <a:rPr lang="en-US" dirty="0" smtClean="0"/>
              <a:t>Regional documents role (15%)</a:t>
            </a:r>
          </a:p>
          <a:p>
            <a:pPr marL="0" indent="0">
              <a:buNone/>
            </a:pPr>
            <a:r>
              <a:rPr lang="en-US" dirty="0" smtClean="0"/>
              <a:t>Non-project partners policy documents analysis:</a:t>
            </a:r>
          </a:p>
          <a:p>
            <a:r>
              <a:rPr lang="en-US" dirty="0" smtClean="0"/>
              <a:t>11 international policy documents</a:t>
            </a:r>
          </a:p>
          <a:p>
            <a:r>
              <a:rPr lang="en-US" dirty="0" smtClean="0"/>
              <a:t>6 EU policy documents</a:t>
            </a:r>
          </a:p>
          <a:p>
            <a:r>
              <a:rPr lang="en-US" dirty="0" smtClean="0"/>
              <a:t>3 third countries </a:t>
            </a:r>
            <a:r>
              <a:rPr lang="en-US" dirty="0"/>
              <a:t>policy </a:t>
            </a:r>
            <a:r>
              <a:rPr lang="en-US" dirty="0" smtClean="0"/>
              <a:t>documents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8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8771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Policy documents frequency 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381510"/>
              </p:ext>
            </p:extLst>
          </p:nvPr>
        </p:nvGraphicFramePr>
        <p:xfrm>
          <a:off x="246956" y="1323081"/>
          <a:ext cx="8666856" cy="510459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083357"/>
                <a:gridCol w="1083357"/>
                <a:gridCol w="1083357"/>
                <a:gridCol w="1106945"/>
                <a:gridCol w="1059769"/>
                <a:gridCol w="1083357"/>
                <a:gridCol w="1083357"/>
                <a:gridCol w="1083357"/>
              </a:tblGrid>
              <a:tr h="520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Regional/</a:t>
                      </a:r>
                      <a:r>
                        <a:rPr lang="en-US" sz="1100" dirty="0" err="1">
                          <a:effectLst/>
                        </a:rPr>
                        <a:t>reccomendatory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Regional/normative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Country/</a:t>
                      </a:r>
                      <a:r>
                        <a:rPr lang="en-US" sz="1100" dirty="0" err="1">
                          <a:effectLst/>
                        </a:rPr>
                        <a:t>reccomendatory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Country/normative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International/normative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International/</a:t>
                      </a:r>
                      <a:r>
                        <a:rPr lang="en-US" sz="1100" dirty="0" err="1">
                          <a:effectLst/>
                        </a:rPr>
                        <a:t>reccomendatory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Austria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Bulgaria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Czech Rep.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France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Ireland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49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Italy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Latvia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Spain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Portugal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UK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EU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Finland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Germany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International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78</a:t>
                      </a:r>
                      <a:endParaRPr lang="en-US" sz="120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28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184</a:t>
                      </a:r>
                      <a:endParaRPr lang="en-US" sz="12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16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for comparison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87328" y="2214565"/>
            <a:ext cx="6908011" cy="4220102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To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extent</a:t>
            </a:r>
            <a:r>
              <a:rPr lang="it-IT" dirty="0" smtClean="0"/>
              <a:t> GCED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integrated</a:t>
            </a:r>
            <a:r>
              <a:rPr lang="it-IT" dirty="0" smtClean="0"/>
              <a:t> in </a:t>
            </a:r>
            <a:r>
              <a:rPr lang="it-IT" dirty="0" err="1" smtClean="0"/>
              <a:t>national</a:t>
            </a:r>
            <a:r>
              <a:rPr lang="it-IT" dirty="0" smtClean="0"/>
              <a:t> curriculum</a:t>
            </a:r>
          </a:p>
          <a:p>
            <a:pPr marL="0" indent="0">
              <a:buNone/>
            </a:pPr>
            <a:r>
              <a:rPr lang="en-US" dirty="0"/>
              <a:t>Possible indicators</a:t>
            </a:r>
          </a:p>
          <a:p>
            <a:pPr lvl="1"/>
            <a:r>
              <a:rPr lang="en-US" dirty="0"/>
              <a:t>Pre-service training</a:t>
            </a:r>
          </a:p>
          <a:p>
            <a:pPr lvl="1"/>
            <a:r>
              <a:rPr lang="en-US" dirty="0"/>
              <a:t>In-service training</a:t>
            </a:r>
          </a:p>
          <a:p>
            <a:pPr lvl="1"/>
            <a:r>
              <a:rPr lang="en-US" dirty="0"/>
              <a:t>Financial resources</a:t>
            </a:r>
          </a:p>
          <a:p>
            <a:pPr lvl="1"/>
            <a:r>
              <a:rPr lang="en-US" dirty="0"/>
              <a:t>Monitoring and assessing procedures</a:t>
            </a:r>
          </a:p>
          <a:p>
            <a:pPr lvl="1"/>
            <a:r>
              <a:rPr lang="en-US" dirty="0"/>
              <a:t>Explicitly indicated in the curriculum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role</a:t>
            </a:r>
            <a:r>
              <a:rPr lang="it-IT" dirty="0"/>
              <a:t> of </a:t>
            </a:r>
            <a:r>
              <a:rPr lang="it-IT" dirty="0" err="1"/>
              <a:t>national</a:t>
            </a:r>
            <a:r>
              <a:rPr lang="it-IT" dirty="0"/>
              <a:t>/</a:t>
            </a:r>
            <a:r>
              <a:rPr lang="it-IT" dirty="0" err="1"/>
              <a:t>regional</a:t>
            </a:r>
            <a:r>
              <a:rPr lang="it-IT" dirty="0"/>
              <a:t> </a:t>
            </a:r>
            <a:r>
              <a:rPr lang="it-IT" dirty="0" err="1"/>
              <a:t>government</a:t>
            </a:r>
            <a:r>
              <a:rPr lang="it-IT" dirty="0"/>
              <a:t>?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 smtClean="0"/>
              <a:t>political</a:t>
            </a:r>
            <a:r>
              <a:rPr lang="it-IT" dirty="0" smtClean="0"/>
              <a:t> </a:t>
            </a:r>
            <a:r>
              <a:rPr lang="it-IT" dirty="0" err="1" smtClean="0"/>
              <a:t>bodies</a:t>
            </a:r>
            <a:r>
              <a:rPr lang="it-IT" dirty="0" smtClean="0"/>
              <a:t> are </a:t>
            </a:r>
            <a:r>
              <a:rPr lang="it-IT" dirty="0" err="1"/>
              <a:t>involved</a:t>
            </a:r>
            <a:r>
              <a:rPr lang="it-IT" dirty="0"/>
              <a:t> in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smtClean="0"/>
              <a:t>promotion</a:t>
            </a:r>
          </a:p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most</a:t>
            </a:r>
            <a:r>
              <a:rPr lang="it-IT" dirty="0"/>
              <a:t> </a:t>
            </a:r>
            <a:r>
              <a:rPr lang="it-IT" dirty="0" err="1"/>
              <a:t>widely</a:t>
            </a:r>
            <a:r>
              <a:rPr lang="it-IT" dirty="0"/>
              <a:t> </a:t>
            </a:r>
            <a:r>
              <a:rPr lang="it-IT" dirty="0" err="1"/>
              <a:t>used</a:t>
            </a:r>
            <a:r>
              <a:rPr lang="it-IT" dirty="0"/>
              <a:t> </a:t>
            </a:r>
            <a:r>
              <a:rPr lang="it-IT" dirty="0" err="1"/>
              <a:t>concept</a:t>
            </a:r>
            <a:r>
              <a:rPr lang="it-IT" dirty="0"/>
              <a:t> to </a:t>
            </a:r>
            <a:r>
              <a:rPr lang="it-IT" dirty="0" err="1"/>
              <a:t>define</a:t>
            </a:r>
            <a:r>
              <a:rPr lang="it-IT" dirty="0"/>
              <a:t> </a:t>
            </a:r>
            <a:r>
              <a:rPr lang="it-IT" dirty="0" smtClean="0"/>
              <a:t>GCED </a:t>
            </a:r>
            <a:r>
              <a:rPr lang="it-IT" dirty="0"/>
              <a:t>(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smtClean="0"/>
              <a:t>GCED </a:t>
            </a:r>
            <a:r>
              <a:rPr lang="it-IT" dirty="0" err="1" smtClean="0"/>
              <a:t>itself</a:t>
            </a:r>
            <a:r>
              <a:rPr lang="it-IT" dirty="0" smtClean="0"/>
              <a:t>), and </a:t>
            </a:r>
            <a:r>
              <a:rPr lang="it-IT" dirty="0" err="1" smtClean="0"/>
              <a:t>related</a:t>
            </a:r>
            <a:r>
              <a:rPr lang="it-IT" dirty="0" smtClean="0"/>
              <a:t> </a:t>
            </a:r>
            <a:r>
              <a:rPr lang="it-IT" dirty="0" err="1" smtClean="0"/>
              <a:t>concepts</a:t>
            </a:r>
            <a:endParaRPr lang="it-IT" dirty="0" smtClean="0"/>
          </a:p>
          <a:p>
            <a:r>
              <a:rPr lang="it-IT" dirty="0" err="1"/>
              <a:t>what</a:t>
            </a:r>
            <a:r>
              <a:rPr lang="it-IT" dirty="0"/>
              <a:t> are the </a:t>
            </a:r>
            <a:r>
              <a:rPr lang="it-IT" dirty="0" err="1"/>
              <a:t>historical</a:t>
            </a:r>
            <a:r>
              <a:rPr lang="it-IT" dirty="0"/>
              <a:t> </a:t>
            </a:r>
            <a:r>
              <a:rPr lang="it-IT" dirty="0" err="1"/>
              <a:t>antecedents</a:t>
            </a:r>
            <a:r>
              <a:rPr lang="it-IT" dirty="0"/>
              <a:t> of CGE?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Parentesi graffa aperta 3"/>
          <p:cNvSpPr/>
          <p:nvPr/>
        </p:nvSpPr>
        <p:spPr>
          <a:xfrm>
            <a:off x="1989726" y="2287727"/>
            <a:ext cx="178230" cy="259211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67038" y="3277690"/>
            <a:ext cx="186982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GCED </a:t>
            </a:r>
            <a:r>
              <a:rPr lang="it-IT" sz="1600" b="1" dirty="0" err="1" smtClean="0"/>
              <a:t>integration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process</a:t>
            </a:r>
            <a:endParaRPr lang="it-IT" sz="1600" b="1" dirty="0"/>
          </a:p>
        </p:txBody>
      </p:sp>
      <p:sp>
        <p:nvSpPr>
          <p:cNvPr id="6" name="Parentesi graffa aperta 5"/>
          <p:cNvSpPr/>
          <p:nvPr/>
        </p:nvSpPr>
        <p:spPr>
          <a:xfrm>
            <a:off x="2035637" y="5277554"/>
            <a:ext cx="123469" cy="112889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28222" y="5633690"/>
            <a:ext cx="1952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Use of the </a:t>
            </a:r>
            <a:r>
              <a:rPr lang="it-IT" b="1" dirty="0" err="1" smtClean="0"/>
              <a:t>terms</a:t>
            </a:r>
            <a:endParaRPr lang="it-IT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6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5277"/>
            <a:ext cx="8913813" cy="508654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Preliminary Comparative Policy Analysis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578551"/>
              </p:ext>
            </p:extLst>
          </p:nvPr>
        </p:nvGraphicFramePr>
        <p:xfrm>
          <a:off x="123476" y="538079"/>
          <a:ext cx="8897043" cy="6107161"/>
        </p:xfrm>
        <a:graphic>
          <a:graphicData uri="http://schemas.openxmlformats.org/drawingml/2006/table">
            <a:tbl>
              <a:tblPr firstRow="1" firstCol="1" bandCol="1">
                <a:tableStyleId>{72833802-FEF1-4C79-8D5D-14CF1EAF98D9}</a:tableStyleId>
              </a:tblPr>
              <a:tblGrid>
                <a:gridCol w="846710"/>
                <a:gridCol w="1411179"/>
                <a:gridCol w="1322980"/>
                <a:gridCol w="1128944"/>
                <a:gridCol w="1411179"/>
                <a:gridCol w="1552297"/>
                <a:gridCol w="1223754"/>
              </a:tblGrid>
              <a:tr h="520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GCED in</a:t>
                      </a:r>
                      <a:r>
                        <a:rPr lang="en-US" sz="1100" baseline="0" dirty="0" smtClean="0">
                          <a:effectLst/>
                        </a:rPr>
                        <a:t> curriculum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State’s Role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NGO’s Role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Most used term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Related</a:t>
                      </a:r>
                      <a:r>
                        <a:rPr lang="en-US" sz="1100" baseline="0" dirty="0" smtClean="0">
                          <a:effectLst/>
                        </a:rPr>
                        <a:t> terms 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Historical</a:t>
                      </a:r>
                      <a:r>
                        <a:rPr lang="en-US" sz="1100" baseline="0" dirty="0" smtClean="0">
                          <a:effectLst/>
                        </a:rPr>
                        <a:t> antecedents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Austria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no, but space for</a:t>
                      </a:r>
                      <a:r>
                        <a:rPr lang="en-US" sz="1050" baseline="0" dirty="0" smtClean="0">
                          <a:effectLst/>
                        </a:rPr>
                        <a:t> integration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3 regions projects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key.</a:t>
                      </a:r>
                      <a:r>
                        <a:rPr lang="en-US" sz="1050" baseline="0" dirty="0" smtClean="0">
                          <a:effectLst/>
                        </a:rPr>
                        <a:t> teaching materials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intercultural</a:t>
                      </a:r>
                      <a:r>
                        <a:rPr lang="en-US" sz="1050" baseline="0" dirty="0" smtClean="0">
                          <a:effectLst/>
                        </a:rPr>
                        <a:t> education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intercultural 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Global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human/children</a:t>
                      </a:r>
                      <a:r>
                        <a:rPr lang="en-US" sz="1050" baseline="0" dirty="0" smtClean="0">
                          <a:effectLst/>
                        </a:rPr>
                        <a:t> rights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civic education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Bulgaria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Czech Rep.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yes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Ministry</a:t>
                      </a:r>
                      <a:r>
                        <a:rPr lang="en-US" sz="1050" baseline="0" dirty="0" smtClean="0">
                          <a:effectLst/>
                        </a:rPr>
                        <a:t> of Foreign Affairs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 smtClean="0">
                          <a:effectLst/>
                        </a:rPr>
                        <a:t>n.a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Global</a:t>
                      </a:r>
                      <a:r>
                        <a:rPr lang="en-US" sz="1050" baseline="0" dirty="0" smtClean="0">
                          <a:effectLst/>
                        </a:rPr>
                        <a:t> Development Education (</a:t>
                      </a:r>
                      <a:r>
                        <a:rPr lang="en-US" sz="1050" baseline="0" dirty="0" err="1" smtClean="0">
                          <a:effectLst/>
                        </a:rPr>
                        <a:t>EtTEGC</a:t>
                      </a:r>
                      <a:r>
                        <a:rPr lang="en-US" sz="1050" baseline="0" dirty="0" smtClean="0">
                          <a:effectLst/>
                        </a:rPr>
                        <a:t>)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Globalization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Human rights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Global issues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Humanitarian aid…</a:t>
                      </a:r>
                      <a:endParaRPr lang="en-US" sz="1050" dirty="0" smtClean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France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yes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nation</a:t>
                      </a:r>
                      <a:r>
                        <a:rPr lang="en-US" sz="1050" baseline="0" dirty="0" smtClean="0">
                          <a:effectLst/>
                        </a:rPr>
                        <a:t> state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national platform for D.E.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citizenship and international solidarity education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civic education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international solidarity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</a:t>
                      </a:r>
                      <a:r>
                        <a:rPr lang="en-US" sz="1050" baseline="0" dirty="0" smtClean="0">
                          <a:effectLst/>
                        </a:rPr>
                        <a:t>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r>
                        <a:rPr lang="en-US" sz="1050" baseline="0" dirty="0" smtClean="0">
                          <a:effectLst/>
                        </a:rPr>
                        <a:t>.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Ireland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 smtClean="0">
                          <a:effectLst/>
                        </a:rPr>
                        <a:t>no, but related</a:t>
                      </a:r>
                      <a:r>
                        <a:rPr lang="en-US" sz="1050" kern="1200" baseline="0" dirty="0" smtClean="0">
                          <a:effectLst/>
                        </a:rPr>
                        <a:t> concepts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Dept. Education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Dept.</a:t>
                      </a:r>
                      <a:r>
                        <a:rPr lang="en-US" sz="1050" baseline="0" dirty="0" smtClean="0">
                          <a:effectLst/>
                        </a:rPr>
                        <a:t> of Foreign Affairs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promote</a:t>
                      </a:r>
                      <a:r>
                        <a:rPr lang="en-US" sz="1050" baseline="0" dirty="0" smtClean="0">
                          <a:effectLst/>
                        </a:rPr>
                        <a:t> “GCED”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intercultural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citizenship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human rights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interdependence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sustainability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justice</a:t>
                      </a:r>
                      <a:r>
                        <a:rPr lang="en-US" sz="1050" baseline="0" dirty="0" smtClean="0">
                          <a:effectLst/>
                        </a:rPr>
                        <a:t> – inclusion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intercultural</a:t>
                      </a:r>
                      <a:r>
                        <a:rPr lang="en-US" sz="1050" baseline="0" dirty="0" smtClean="0">
                          <a:effectLst/>
                        </a:rPr>
                        <a:t>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Italy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 smtClean="0">
                          <a:effectLst/>
                        </a:rPr>
                        <a:t>no, but space for</a:t>
                      </a:r>
                      <a:r>
                        <a:rPr lang="en-US" sz="1050" kern="1200" baseline="0" dirty="0" smtClean="0">
                          <a:effectLst/>
                        </a:rPr>
                        <a:t> integration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Ministry</a:t>
                      </a:r>
                      <a:r>
                        <a:rPr lang="en-US" sz="1050" baseline="0" dirty="0" smtClean="0">
                          <a:effectLst/>
                        </a:rPr>
                        <a:t> of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endParaRPr lang="en-US" sz="1050" baseline="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aseline="0" dirty="0" smtClean="0">
                          <a:effectLst/>
                        </a:rPr>
                        <a:t>Ministry of F.A.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aseline="0" dirty="0" smtClean="0">
                          <a:effectLst/>
                        </a:rPr>
                        <a:t>Role of </a:t>
                      </a:r>
                      <a:r>
                        <a:rPr lang="en-US" sz="1050" baseline="0" dirty="0" err="1" smtClean="0">
                          <a:effectLst/>
                        </a:rPr>
                        <a:t>APTn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 smtClean="0">
                          <a:effectLst/>
                        </a:rPr>
                        <a:t>promote</a:t>
                      </a:r>
                      <a:r>
                        <a:rPr lang="en-US" sz="1050" kern="1200" baseline="0" dirty="0" smtClean="0">
                          <a:effectLst/>
                        </a:rPr>
                        <a:t> “GCED”</a:t>
                      </a:r>
                      <a:endParaRPr lang="en-US" sz="1050" kern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intercultural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responsible</a:t>
                      </a:r>
                      <a:r>
                        <a:rPr lang="en-US" sz="1050" baseline="0" dirty="0" smtClean="0">
                          <a:effectLst/>
                        </a:rPr>
                        <a:t> citizenship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 smtClean="0">
                          <a:effectLst/>
                        </a:rPr>
                        <a:t>intercutural</a:t>
                      </a:r>
                      <a:r>
                        <a:rPr lang="en-US" sz="1050" baseline="0" dirty="0" smtClean="0">
                          <a:effectLst/>
                        </a:rPr>
                        <a:t>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endParaRPr lang="en-US" sz="1050" baseline="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aseline="0" dirty="0" smtClean="0">
                          <a:effectLst/>
                        </a:rPr>
                        <a:t>development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Latvia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 smtClean="0">
                          <a:effectLst/>
                        </a:rPr>
                        <a:t>no, but related concepts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local municipality</a:t>
                      </a:r>
                      <a:r>
                        <a:rPr lang="en-US" sz="1050" baseline="0" dirty="0" smtClean="0">
                          <a:effectLst/>
                        </a:rPr>
                        <a:t> funds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national platform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global education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intercultural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sustainability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Human right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inclusive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citizenship</a:t>
                      </a:r>
                      <a:r>
                        <a:rPr lang="en-US" sz="1050" baseline="0" dirty="0" smtClean="0">
                          <a:effectLst/>
                        </a:rPr>
                        <a:t>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r>
                        <a:rPr lang="en-US" sz="1050" baseline="0" dirty="0" smtClean="0">
                          <a:effectLst/>
                        </a:rPr>
                        <a:t>…</a:t>
                      </a:r>
                      <a:endParaRPr lang="en-US" sz="1050" dirty="0" smtClean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Spain</a:t>
                      </a:r>
                      <a:endParaRPr lang="en-US" sz="1100" b="1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no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related</a:t>
                      </a:r>
                      <a:r>
                        <a:rPr lang="en-US" sz="1050" baseline="0" dirty="0" smtClean="0">
                          <a:effectLst/>
                        </a:rPr>
                        <a:t> concepts marginal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 teaching methods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citizenship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values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emotions – Human R…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Portugal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no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Ministry of Education &amp; </a:t>
                      </a:r>
                      <a:r>
                        <a:rPr lang="en-US" sz="1050" dirty="0" err="1" smtClean="0">
                          <a:effectLst/>
                        </a:rPr>
                        <a:t>Sc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crucial with Ministry F.A.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citizenship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endParaRPr lang="en-US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development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 smtClean="0">
                          <a:effectLst/>
                        </a:rPr>
                        <a:t>.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UK</a:t>
                      </a:r>
                      <a:endParaRPr lang="en-US" sz="1100" b="1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no, declining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divergence</a:t>
                      </a:r>
                      <a:r>
                        <a:rPr lang="en-US" sz="1050" baseline="0" dirty="0" smtClean="0">
                          <a:effectLst/>
                        </a:rPr>
                        <a:t>s in 4 national systems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50" kern="1200" dirty="0" smtClean="0">
                          <a:effectLst/>
                        </a:rPr>
                        <a:t>enhance and support school practice </a:t>
                      </a:r>
                      <a:endParaRPr lang="en-US" sz="60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Global</a:t>
                      </a:r>
                      <a:r>
                        <a:rPr lang="en-US" sz="1050" baseline="0" dirty="0" smtClean="0">
                          <a:effectLst/>
                        </a:rPr>
                        <a:t> learning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citizenship</a:t>
                      </a:r>
                      <a:r>
                        <a:rPr lang="en-US" sz="1050" baseline="0" dirty="0" smtClean="0">
                          <a:effectLst/>
                        </a:rPr>
                        <a:t> </a:t>
                      </a:r>
                      <a:r>
                        <a:rPr lang="en-US" sz="1050" baseline="0" dirty="0" err="1" smtClean="0">
                          <a:effectLst/>
                        </a:rPr>
                        <a:t>edu</a:t>
                      </a:r>
                      <a:endParaRPr lang="en-US" sz="1050" baseline="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aseline="0" dirty="0" err="1" smtClean="0">
                          <a:effectLst/>
                        </a:rPr>
                        <a:t>EfSDGC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citizenship </a:t>
                      </a:r>
                      <a:r>
                        <a:rPr lang="en-US" sz="1050" dirty="0" err="1" smtClean="0">
                          <a:effectLst/>
                        </a:rPr>
                        <a:t>edu</a:t>
                      </a: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56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0569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Preliminary </a:t>
            </a:r>
            <a:r>
              <a:rPr lang="it-IT" dirty="0" err="1" smtClean="0"/>
              <a:t>analysis</a:t>
            </a:r>
            <a:r>
              <a:rPr lang="it-IT" dirty="0" smtClean="0"/>
              <a:t>: GCED Integration </a:t>
            </a:r>
            <a:r>
              <a:rPr lang="it-IT" dirty="0" err="1" smtClean="0"/>
              <a:t>Process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9317" y="1481857"/>
            <a:ext cx="8613935" cy="5087217"/>
          </a:xfrm>
        </p:spPr>
        <p:txBody>
          <a:bodyPr>
            <a:normAutofit/>
          </a:bodyPr>
          <a:lstStyle/>
          <a:p>
            <a:r>
              <a:rPr lang="it-IT" dirty="0"/>
              <a:t>To </a:t>
            </a:r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extent</a:t>
            </a:r>
            <a:r>
              <a:rPr lang="it-IT" dirty="0"/>
              <a:t> </a:t>
            </a:r>
            <a:r>
              <a:rPr lang="it-IT" dirty="0" smtClean="0"/>
              <a:t>GCED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integrated</a:t>
            </a:r>
            <a:r>
              <a:rPr lang="it-IT" dirty="0"/>
              <a:t> in </a:t>
            </a:r>
            <a:r>
              <a:rPr lang="it-IT" dirty="0" err="1"/>
              <a:t>national</a:t>
            </a:r>
            <a:r>
              <a:rPr lang="it-IT" dirty="0"/>
              <a:t> </a:t>
            </a:r>
            <a:r>
              <a:rPr lang="it-IT" dirty="0" smtClean="0"/>
              <a:t>curriculum</a:t>
            </a:r>
          </a:p>
          <a:p>
            <a:pPr marL="0" indent="0" algn="ctr">
              <a:buNone/>
            </a:pPr>
            <a:r>
              <a:rPr lang="it-IT" dirty="0" smtClean="0"/>
              <a:t>continuum 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err="1"/>
              <a:t>W</a:t>
            </a:r>
            <a:r>
              <a:rPr lang="it-IT" dirty="0" err="1" smtClean="0"/>
              <a:t>hat</a:t>
            </a:r>
            <a:r>
              <a:rPr lang="it-IT" dirty="0" smtClean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role</a:t>
            </a:r>
            <a:r>
              <a:rPr lang="it-IT" dirty="0"/>
              <a:t> of </a:t>
            </a:r>
            <a:r>
              <a:rPr lang="it-IT" dirty="0" err="1"/>
              <a:t>national</a:t>
            </a:r>
            <a:r>
              <a:rPr lang="it-IT" dirty="0"/>
              <a:t>/</a:t>
            </a:r>
            <a:r>
              <a:rPr lang="it-IT" dirty="0" err="1"/>
              <a:t>regional</a:t>
            </a:r>
            <a:r>
              <a:rPr lang="it-IT" dirty="0"/>
              <a:t> </a:t>
            </a:r>
            <a:r>
              <a:rPr lang="it-IT" dirty="0" err="1"/>
              <a:t>government</a:t>
            </a:r>
            <a:r>
              <a:rPr lang="it-IT" dirty="0"/>
              <a:t>?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political</a:t>
            </a:r>
            <a:r>
              <a:rPr lang="it-IT" dirty="0"/>
              <a:t> </a:t>
            </a:r>
            <a:r>
              <a:rPr lang="it-IT" dirty="0" err="1"/>
              <a:t>bodies</a:t>
            </a:r>
            <a:r>
              <a:rPr lang="it-IT" dirty="0"/>
              <a:t> are </a:t>
            </a:r>
            <a:r>
              <a:rPr lang="it-IT" dirty="0" err="1"/>
              <a:t>involved</a:t>
            </a:r>
            <a:r>
              <a:rPr lang="it-IT" dirty="0"/>
              <a:t> in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smtClean="0"/>
              <a:t>promotion</a:t>
            </a:r>
          </a:p>
          <a:p>
            <a:pPr lvl="1"/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bodies</a:t>
            </a:r>
            <a:r>
              <a:rPr lang="it-IT" dirty="0" smtClean="0"/>
              <a:t> (</a:t>
            </a:r>
            <a:r>
              <a:rPr lang="it-IT" dirty="0" err="1" smtClean="0"/>
              <a:t>Ministry</a:t>
            </a:r>
            <a:r>
              <a:rPr lang="it-IT" dirty="0" smtClean="0"/>
              <a:t> of Education and </a:t>
            </a:r>
            <a:r>
              <a:rPr lang="it-IT" dirty="0" err="1" smtClean="0"/>
              <a:t>Foreign</a:t>
            </a:r>
            <a:r>
              <a:rPr lang="it-IT" dirty="0" smtClean="0"/>
              <a:t> Affairs)</a:t>
            </a:r>
          </a:p>
          <a:p>
            <a:pPr lvl="1"/>
            <a:r>
              <a:rPr lang="it-IT" dirty="0" err="1" smtClean="0"/>
              <a:t>role</a:t>
            </a:r>
            <a:r>
              <a:rPr lang="it-IT" dirty="0" smtClean="0"/>
              <a:t> of Local Authority </a:t>
            </a:r>
            <a:r>
              <a:rPr lang="it-IT" dirty="0" err="1" smtClean="0"/>
              <a:t>rarely</a:t>
            </a:r>
            <a:r>
              <a:rPr lang="it-IT" dirty="0" smtClean="0"/>
              <a:t> </a:t>
            </a:r>
            <a:r>
              <a:rPr lang="it-IT" dirty="0" err="1" smtClean="0"/>
              <a:t>relevant</a:t>
            </a:r>
            <a:r>
              <a:rPr lang="it-IT" dirty="0" smtClean="0"/>
              <a:t> (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en-GB" dirty="0" smtClean="0"/>
              <a:t>autonomous</a:t>
            </a:r>
            <a:r>
              <a:rPr lang="it-IT" dirty="0" smtClean="0"/>
              <a:t>, </a:t>
            </a:r>
            <a:r>
              <a:rPr lang="it-IT" dirty="0" err="1" smtClean="0"/>
              <a:t>like</a:t>
            </a:r>
            <a:r>
              <a:rPr lang="it-IT" dirty="0" smtClean="0"/>
              <a:t> PAT)</a:t>
            </a:r>
          </a:p>
          <a:p>
            <a:r>
              <a:rPr lang="it-IT" dirty="0" err="1" smtClean="0"/>
              <a:t>NGOs</a:t>
            </a:r>
            <a:r>
              <a:rPr lang="it-IT" dirty="0" smtClean="0"/>
              <a:t> </a:t>
            </a:r>
            <a:r>
              <a:rPr lang="it-IT" dirty="0" err="1" smtClean="0"/>
              <a:t>crucial</a:t>
            </a:r>
            <a:r>
              <a:rPr lang="it-IT" dirty="0" smtClean="0"/>
              <a:t> for:</a:t>
            </a:r>
          </a:p>
          <a:p>
            <a:pPr lvl="1"/>
            <a:r>
              <a:rPr lang="it-IT" dirty="0" err="1" smtClean="0"/>
              <a:t>Moving</a:t>
            </a:r>
            <a:r>
              <a:rPr lang="it-IT" dirty="0" smtClean="0"/>
              <a:t> </a:t>
            </a:r>
            <a:r>
              <a:rPr lang="it-IT" dirty="0" err="1" smtClean="0"/>
              <a:t>forward</a:t>
            </a:r>
            <a:r>
              <a:rPr lang="it-IT" dirty="0" smtClean="0"/>
              <a:t> the </a:t>
            </a:r>
            <a:r>
              <a:rPr lang="it-IT" dirty="0" err="1" smtClean="0"/>
              <a:t>umbrella</a:t>
            </a:r>
            <a:r>
              <a:rPr lang="it-IT" dirty="0" smtClean="0"/>
              <a:t> </a:t>
            </a:r>
            <a:r>
              <a:rPr lang="it-IT" dirty="0" err="1" smtClean="0"/>
              <a:t>term</a:t>
            </a:r>
            <a:r>
              <a:rPr lang="it-IT" dirty="0" smtClean="0"/>
              <a:t> GCED</a:t>
            </a:r>
          </a:p>
          <a:p>
            <a:pPr lvl="1"/>
            <a:r>
              <a:rPr lang="it-IT" dirty="0" err="1" smtClean="0"/>
              <a:t>providing</a:t>
            </a:r>
            <a:r>
              <a:rPr lang="it-IT" dirty="0" smtClean="0"/>
              <a:t> </a:t>
            </a:r>
            <a:r>
              <a:rPr lang="it-IT" dirty="0" err="1" smtClean="0"/>
              <a:t>teaching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r>
              <a:rPr lang="it-IT" dirty="0" smtClean="0"/>
              <a:t>, </a:t>
            </a:r>
            <a:r>
              <a:rPr lang="it-IT" dirty="0" err="1" smtClean="0"/>
              <a:t>techniques</a:t>
            </a:r>
            <a:r>
              <a:rPr lang="it-IT" dirty="0" smtClean="0"/>
              <a:t>, </a:t>
            </a:r>
            <a:r>
              <a:rPr lang="it-IT" dirty="0" err="1" smtClean="0"/>
              <a:t>materials</a:t>
            </a:r>
            <a:endParaRPr lang="it-IT" dirty="0" smtClean="0"/>
          </a:p>
          <a:p>
            <a:pPr lvl="1"/>
            <a:r>
              <a:rPr lang="it-IT" dirty="0" err="1" smtClean="0"/>
              <a:t>national</a:t>
            </a:r>
            <a:r>
              <a:rPr lang="it-IT" dirty="0" smtClean="0"/>
              <a:t> and </a:t>
            </a:r>
            <a:r>
              <a:rPr lang="it-IT" dirty="0" err="1" smtClean="0"/>
              <a:t>international</a:t>
            </a:r>
            <a:r>
              <a:rPr lang="it-IT" dirty="0" smtClean="0"/>
              <a:t> networking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reccia bidirezionale orizzontale 4"/>
          <p:cNvSpPr/>
          <p:nvPr/>
        </p:nvSpPr>
        <p:spPr>
          <a:xfrm>
            <a:off x="1375900" y="2734377"/>
            <a:ext cx="6262107" cy="211694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7837607" y="2416836"/>
            <a:ext cx="1005645" cy="6350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b="1" dirty="0" smtClean="0"/>
              <a:t>No </a:t>
            </a:r>
            <a:r>
              <a:rPr lang="it-IT" sz="1200" b="1" dirty="0" err="1" smtClean="0"/>
              <a:t>integration</a:t>
            </a:r>
            <a:endParaRPr lang="it-IT" sz="1200" b="1" dirty="0"/>
          </a:p>
        </p:txBody>
      </p:sp>
      <p:sp>
        <p:nvSpPr>
          <p:cNvPr id="7" name="Rettangolo 6"/>
          <p:cNvSpPr/>
          <p:nvPr/>
        </p:nvSpPr>
        <p:spPr>
          <a:xfrm>
            <a:off x="229317" y="2416836"/>
            <a:ext cx="1076023" cy="6350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b="1" dirty="0" smtClean="0"/>
              <a:t>maximum </a:t>
            </a:r>
            <a:r>
              <a:rPr lang="it-IT" sz="1200" b="1" dirty="0" err="1" smtClean="0"/>
              <a:t>integration</a:t>
            </a:r>
            <a:endParaRPr lang="it-IT" sz="1200" b="1" dirty="0"/>
          </a:p>
        </p:txBody>
      </p:sp>
    </p:spTree>
    <p:extLst>
      <p:ext uri="{BB962C8B-B14F-4D97-AF65-F5344CB8AC3E}">
        <p14:creationId xmlns:p14="http://schemas.microsoft.com/office/powerpoint/2010/main" val="17752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282259"/>
            <a:ext cx="8789894" cy="1428932"/>
          </a:xfrm>
        </p:spPr>
        <p:txBody>
          <a:bodyPr>
            <a:noAutofit/>
          </a:bodyPr>
          <a:lstStyle/>
          <a:p>
            <a:r>
              <a:rPr lang="it-IT" sz="3200" dirty="0" smtClean="0"/>
              <a:t>Preliminary </a:t>
            </a:r>
            <a:r>
              <a:rPr lang="it-IT" sz="3200" dirty="0" err="1" smtClean="0"/>
              <a:t>discussion</a:t>
            </a:r>
            <a:r>
              <a:rPr lang="it-IT" sz="3200" dirty="0" smtClean="0"/>
              <a:t> with </a:t>
            </a:r>
            <a:r>
              <a:rPr lang="it-IT" sz="3200" dirty="0" err="1" smtClean="0"/>
              <a:t>stakeholders</a:t>
            </a:r>
            <a:r>
              <a:rPr lang="it-IT" sz="3200" dirty="0" smtClean="0"/>
              <a:t> to </a:t>
            </a:r>
            <a:r>
              <a:rPr lang="it-IT" sz="3200" dirty="0" err="1" smtClean="0"/>
              <a:t>identify</a:t>
            </a:r>
            <a:r>
              <a:rPr lang="it-IT" sz="3200" dirty="0" smtClean="0"/>
              <a:t> </a:t>
            </a:r>
            <a:r>
              <a:rPr lang="it-IT" sz="3200" dirty="0" err="1" smtClean="0"/>
              <a:t>thematic</a:t>
            </a:r>
            <a:r>
              <a:rPr lang="it-IT" sz="3200" dirty="0" smtClean="0"/>
              <a:t> </a:t>
            </a:r>
            <a:r>
              <a:rPr lang="it-IT" sz="3200" dirty="0" err="1" smtClean="0"/>
              <a:t>areas</a:t>
            </a:r>
            <a:endParaRPr lang="it-IT" sz="3200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935908"/>
              </p:ext>
            </p:extLst>
          </p:nvPr>
        </p:nvGraphicFramePr>
        <p:xfrm>
          <a:off x="322819" y="1711191"/>
          <a:ext cx="8467075" cy="4670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71133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it-IT" dirty="0"/>
              <a:t>P</a:t>
            </a:r>
            <a:r>
              <a:rPr lang="it-IT" dirty="0" smtClean="0"/>
              <a:t>reliminary Analysis. Use of the </a:t>
            </a:r>
            <a:r>
              <a:rPr lang="it-IT" dirty="0" err="1" smtClean="0"/>
              <a:t>terms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rcRect t="12421" b="12421"/>
          <a:stretch>
            <a:fillRect/>
          </a:stretch>
        </p:blipFill>
        <p:spPr>
          <a:xfrm>
            <a:off x="1114424" y="2136892"/>
            <a:ext cx="7610476" cy="367076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3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it-IT" dirty="0"/>
              <a:t>P</a:t>
            </a:r>
            <a:r>
              <a:rPr lang="it-IT" dirty="0" smtClean="0"/>
              <a:t>reliminary Analysis: Use of the </a:t>
            </a:r>
            <a:r>
              <a:rPr lang="it-IT" dirty="0" err="1" smtClean="0"/>
              <a:t>terms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273" y="1958168"/>
            <a:ext cx="8248627" cy="2875509"/>
          </a:xfrm>
        </p:spPr>
        <p:txBody>
          <a:bodyPr/>
          <a:lstStyle/>
          <a:p>
            <a:r>
              <a:rPr lang="it-IT" dirty="0" err="1" smtClean="0"/>
              <a:t>Historial</a:t>
            </a:r>
            <a:r>
              <a:rPr lang="it-IT" dirty="0" smtClean="0"/>
              <a:t> </a:t>
            </a:r>
            <a:r>
              <a:rPr lang="it-IT" dirty="0" err="1" smtClean="0"/>
              <a:t>antecedents</a:t>
            </a:r>
            <a:endParaRPr lang="it-IT" dirty="0" smtClean="0"/>
          </a:p>
          <a:p>
            <a:pPr marL="692150" lvl="1" indent="-342900">
              <a:buFont typeface="+mj-lt"/>
              <a:buAutoNum type="arabicPeriod"/>
            </a:pPr>
            <a:r>
              <a:rPr lang="it-IT" sz="2000" dirty="0" smtClean="0"/>
              <a:t>Development education (</a:t>
            </a:r>
            <a:r>
              <a:rPr lang="it-IT" sz="2000" dirty="0" err="1" smtClean="0"/>
              <a:t>mostly</a:t>
            </a:r>
            <a:r>
              <a:rPr lang="it-IT" sz="2000" dirty="0" smtClean="0"/>
              <a:t>)</a:t>
            </a:r>
          </a:p>
          <a:p>
            <a:pPr marL="692150" lvl="1" indent="-342900">
              <a:buFont typeface="+mj-lt"/>
              <a:buAutoNum type="arabicPeriod"/>
            </a:pPr>
            <a:r>
              <a:rPr lang="it-IT" sz="2000" dirty="0" err="1" smtClean="0"/>
              <a:t>intercultural</a:t>
            </a:r>
            <a:r>
              <a:rPr lang="it-IT" sz="2000" dirty="0" smtClean="0"/>
              <a:t> education</a:t>
            </a:r>
          </a:p>
          <a:p>
            <a:pPr marL="692150" lvl="1" indent="-342900">
              <a:buFont typeface="+mj-lt"/>
              <a:buAutoNum type="arabicPeriod"/>
            </a:pPr>
            <a:r>
              <a:rPr lang="it-IT" sz="2000" dirty="0" err="1" smtClean="0"/>
              <a:t>citizenship</a:t>
            </a:r>
            <a:r>
              <a:rPr lang="it-IT" sz="2000" dirty="0" smtClean="0"/>
              <a:t>/</a:t>
            </a:r>
            <a:r>
              <a:rPr lang="it-IT" sz="2000" dirty="0" err="1" smtClean="0"/>
              <a:t>civic</a:t>
            </a:r>
            <a:r>
              <a:rPr lang="it-IT" sz="2000" dirty="0" smtClean="0"/>
              <a:t> education</a:t>
            </a:r>
          </a:p>
          <a:p>
            <a:pPr marL="349250"/>
            <a:r>
              <a:rPr lang="it-IT" dirty="0" smtClean="0"/>
              <a:t>In </a:t>
            </a:r>
            <a:r>
              <a:rPr lang="it-IT" dirty="0" err="1" smtClean="0"/>
              <a:t>school</a:t>
            </a:r>
            <a:r>
              <a:rPr lang="it-IT" dirty="0" smtClean="0"/>
              <a:t> </a:t>
            </a:r>
            <a:r>
              <a:rPr lang="it-IT" dirty="0" err="1" smtClean="0"/>
              <a:t>policies</a:t>
            </a:r>
            <a:r>
              <a:rPr lang="it-IT" dirty="0" smtClean="0"/>
              <a:t>, with </a:t>
            </a:r>
            <a:r>
              <a:rPr lang="it-IT" dirty="0" err="1" smtClean="0"/>
              <a:t>few</a:t>
            </a:r>
            <a:r>
              <a:rPr lang="it-IT" dirty="0" smtClean="0"/>
              <a:t> </a:t>
            </a:r>
            <a:r>
              <a:rPr lang="it-IT" dirty="0" err="1" smtClean="0"/>
              <a:t>exeptions</a:t>
            </a:r>
            <a:r>
              <a:rPr lang="it-IT" dirty="0" smtClean="0"/>
              <a:t>, </a:t>
            </a:r>
            <a:r>
              <a:rPr lang="it-IT" dirty="0" err="1" smtClean="0"/>
              <a:t>still</a:t>
            </a:r>
            <a:r>
              <a:rPr lang="it-IT" dirty="0" smtClean="0"/>
              <a:t> </a:t>
            </a:r>
            <a:r>
              <a:rPr lang="it-IT" dirty="0" err="1" smtClean="0"/>
              <a:t>prevails</a:t>
            </a:r>
            <a:r>
              <a:rPr lang="it-IT" dirty="0" smtClean="0"/>
              <a:t> “</a:t>
            </a:r>
            <a:r>
              <a:rPr lang="it-IT" dirty="0" err="1" smtClean="0"/>
              <a:t>development</a:t>
            </a:r>
            <a:r>
              <a:rPr lang="it-IT" dirty="0" smtClean="0"/>
              <a:t> education” and “</a:t>
            </a:r>
            <a:r>
              <a:rPr lang="it-IT" dirty="0" err="1" smtClean="0"/>
              <a:t>intercultural</a:t>
            </a:r>
            <a:r>
              <a:rPr lang="it-IT" dirty="0" smtClean="0"/>
              <a:t> education”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3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648366"/>
              </p:ext>
            </p:extLst>
          </p:nvPr>
        </p:nvGraphicFramePr>
        <p:xfrm>
          <a:off x="211678" y="246978"/>
          <a:ext cx="6819237" cy="6450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9433"/>
                <a:gridCol w="1809804"/>
              </a:tblGrid>
              <a:tr h="246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b="1" i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Helvetica"/>
                          <a:ea typeface="SimSun"/>
                          <a:cs typeface="Helvetica"/>
                        </a:rPr>
                        <a:t>Word</a:t>
                      </a:r>
                      <a:endParaRPr lang="it-IT" sz="1400" b="1" i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Helvetica"/>
                        <a:ea typeface="SimSun"/>
                        <a:cs typeface="Helvetic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b="1" i="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Helvetica"/>
                          <a:ea typeface="SimSun"/>
                          <a:cs typeface="Helvetica"/>
                        </a:rPr>
                        <a:t>Weighted</a:t>
                      </a:r>
                      <a:r>
                        <a:rPr lang="it-IT" sz="1200" b="1" i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Helvetica"/>
                          <a:ea typeface="SimSun"/>
                          <a:cs typeface="Helvetica"/>
                        </a:rPr>
                        <a:t> </a:t>
                      </a:r>
                      <a:r>
                        <a:rPr lang="it-IT" sz="1200" b="1" i="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Helvetica"/>
                          <a:ea typeface="SimSun"/>
                          <a:cs typeface="Helvetica"/>
                        </a:rPr>
                        <a:t>Percentage</a:t>
                      </a:r>
                      <a:endParaRPr lang="it-IT" sz="1200" b="1" i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Helvetica"/>
                        <a:ea typeface="SimSun"/>
                        <a:cs typeface="Helvetica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Development education</a:t>
                      </a:r>
                      <a:endParaRPr lang="it-IT" sz="1400" b="1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25,56%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intercultural education</a:t>
                      </a:r>
                      <a:endParaRPr lang="it-IT" sz="1400" b="1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16,67%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citizenship education</a:t>
                      </a:r>
                      <a:endParaRPr lang="it-IT" sz="1400" b="1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10,00%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Human right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5,56%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Sustainability – Sustainable development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4,44%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Global development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3,33%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Global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3,33%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Values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3,33%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Development cooperation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2,22%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Diversity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2,22%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Inclusive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2,22%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Justice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2,22%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Responsible consumption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2,22%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Democratic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50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Education towards  thinking in European and global context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Emotional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Environmental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Global issues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Health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Humanitarian aid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Interdependence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International solidarity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International solidarity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Media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Peace education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  <a:tr h="23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Responsible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citizenship…</a:t>
                      </a:r>
                      <a:endParaRPr lang="it-IT" sz="14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SimSun"/>
                          <a:cs typeface="Lucida Sans"/>
                        </a:rPr>
                        <a:t>1,11%</a:t>
                      </a:r>
                      <a:endParaRPr lang="it-IT" sz="1200" dirty="0">
                        <a:effectLst/>
                        <a:latin typeface="Times New Roman"/>
                        <a:ea typeface="SimSun"/>
                        <a:cs typeface="Lucida San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Segnaposto contenuto 4" descr="GCED Infographic.pdf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" r="-388"/>
          <a:stretch/>
        </p:blipFill>
        <p:spPr>
          <a:xfrm>
            <a:off x="3976688" y="-59251"/>
            <a:ext cx="5167312" cy="5141913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95654"/>
            <a:ext cx="51689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2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1706</TotalTime>
  <Words>1298</Words>
  <Application>Microsoft Macintosh PowerPoint</Application>
  <PresentationFormat>Presentazione su schermo (4:3)</PresentationFormat>
  <Paragraphs>450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Perception</vt:lpstr>
      <vt:lpstr>Comparative Research on GCED Policies in Europe:  Preliminary research results</vt:lpstr>
      <vt:lpstr>General Introduction</vt:lpstr>
      <vt:lpstr>Conceptual dimensions of GCED (UNESCO, 2015)</vt:lpstr>
      <vt:lpstr>  17 Partners from 10 EU Countries</vt:lpstr>
      <vt:lpstr>Global Schools: EYD 2015 to embed Global Learning in primary education</vt:lpstr>
      <vt:lpstr>Research Part 1:  Exploratory comparison</vt:lpstr>
      <vt:lpstr>Education policy:</vt:lpstr>
      <vt:lpstr>Objectives of qualitative comparative policy analysis </vt:lpstr>
      <vt:lpstr>Research methodology</vt:lpstr>
      <vt:lpstr>Data collected overall description</vt:lpstr>
      <vt:lpstr>Policy documents frequency table</vt:lpstr>
      <vt:lpstr>Elements for comparison </vt:lpstr>
      <vt:lpstr>Preliminary Comparative Policy Analysis</vt:lpstr>
      <vt:lpstr>Preliminary analysis: GCED Integration Process</vt:lpstr>
      <vt:lpstr>Preliminary discussion with stakeholders to identify thematic areas</vt:lpstr>
      <vt:lpstr>Preliminary Analysis. Use of the terms</vt:lpstr>
      <vt:lpstr>Preliminary Analysis: Use of the terms</vt:lpstr>
      <vt:lpstr>Presentazione di PowerPoint</vt:lpstr>
      <vt:lpstr>Presentazione di PowerPoint</vt:lpstr>
    </vt:vector>
  </TitlesOfParts>
  <Company>University of Trento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meeting of researchers</dc:title>
  <dc:creator>Carla Inguaggiato</dc:creator>
  <cp:lastModifiedBy>Massimiliano Tarozzi</cp:lastModifiedBy>
  <cp:revision>105</cp:revision>
  <dcterms:created xsi:type="dcterms:W3CDTF">2015-07-01T10:43:53Z</dcterms:created>
  <dcterms:modified xsi:type="dcterms:W3CDTF">2015-12-02T20:35:48Z</dcterms:modified>
</cp:coreProperties>
</file>